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32"/>
  </p:notesMasterIdLst>
  <p:sldIdLst>
    <p:sldId id="288" r:id="rId2"/>
    <p:sldId id="258" r:id="rId3"/>
    <p:sldId id="257" r:id="rId4"/>
    <p:sldId id="259" r:id="rId5"/>
    <p:sldId id="261" r:id="rId6"/>
    <p:sldId id="265" r:id="rId7"/>
    <p:sldId id="289" r:id="rId8"/>
    <p:sldId id="267" r:id="rId9"/>
    <p:sldId id="263" r:id="rId10"/>
    <p:sldId id="268" r:id="rId11"/>
    <p:sldId id="269" r:id="rId12"/>
    <p:sldId id="270" r:id="rId13"/>
    <p:sldId id="271" r:id="rId14"/>
    <p:sldId id="273" r:id="rId15"/>
    <p:sldId id="274" r:id="rId16"/>
    <p:sldId id="275" r:id="rId17"/>
    <p:sldId id="276" r:id="rId18"/>
    <p:sldId id="277" r:id="rId19"/>
    <p:sldId id="285" r:id="rId20"/>
    <p:sldId id="278" r:id="rId21"/>
    <p:sldId id="279" r:id="rId22"/>
    <p:sldId id="280" r:id="rId23"/>
    <p:sldId id="282" r:id="rId24"/>
    <p:sldId id="281" r:id="rId25"/>
    <p:sldId id="283" r:id="rId26"/>
    <p:sldId id="286" r:id="rId27"/>
    <p:sldId id="290" r:id="rId28"/>
    <p:sldId id="287" r:id="rId29"/>
    <p:sldId id="291" r:id="rId30"/>
    <p:sldId id="292"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66CCFF"/>
    <a:srgbClr val="33CCCC"/>
    <a:srgbClr val="F8CFC8"/>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388"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4C8CCC-1C1A-42E0-8104-2CEAC8B35DA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C28FE4F-DAB4-4FC9-816E-934AACFB3D6B}">
      <dgm:prSet/>
      <dgm:spPr>
        <a:noFill/>
        <a:ln>
          <a:solidFill>
            <a:srgbClr val="00B050"/>
          </a:solidFill>
        </a:ln>
      </dgm:spPr>
      <dgm:t>
        <a:bodyPr/>
        <a:lstStyle/>
        <a:p>
          <a:pPr rtl="0"/>
          <a:r>
            <a:rPr lang="en-US" b="1" i="1">
              <a:solidFill>
                <a:srgbClr val="FF0000"/>
              </a:solidFill>
            </a:rPr>
            <a:t>CHỦ ĐỀ 6: GIẢI QUYẾT VẤN ĐỀ VỚI SỰ TRỢ GIÚP CỦA MÁY TÍNH</a:t>
          </a:r>
          <a:endParaRPr lang="vi-VN" b="1" i="1">
            <a:solidFill>
              <a:srgbClr val="FF0000"/>
            </a:solidFill>
          </a:endParaRPr>
        </a:p>
      </dgm:t>
    </dgm:pt>
    <dgm:pt modelId="{EAD6F36F-A3BC-4209-A247-220015E93B5B}" type="parTrans" cxnId="{3E9943C4-14E4-4E86-B353-151646E2A378}">
      <dgm:prSet/>
      <dgm:spPr/>
      <dgm:t>
        <a:bodyPr/>
        <a:lstStyle/>
        <a:p>
          <a:endParaRPr lang="en-US"/>
        </a:p>
      </dgm:t>
    </dgm:pt>
    <dgm:pt modelId="{B856ED60-3AB3-4E9F-87F5-D423821F8D41}" type="sibTrans" cxnId="{3E9943C4-14E4-4E86-B353-151646E2A378}">
      <dgm:prSet/>
      <dgm:spPr/>
      <dgm:t>
        <a:bodyPr/>
        <a:lstStyle/>
        <a:p>
          <a:endParaRPr lang="en-US"/>
        </a:p>
      </dgm:t>
    </dgm:pt>
    <dgm:pt modelId="{74B07693-635E-4C50-9A6F-8298377DF7DA}" type="pres">
      <dgm:prSet presAssocID="{034C8CCC-1C1A-42E0-8104-2CEAC8B35DA0}" presName="cycle" presStyleCnt="0">
        <dgm:presLayoutVars>
          <dgm:dir/>
          <dgm:resizeHandles val="exact"/>
        </dgm:presLayoutVars>
      </dgm:prSet>
      <dgm:spPr/>
      <dgm:t>
        <a:bodyPr/>
        <a:lstStyle/>
        <a:p>
          <a:endParaRPr lang="en-US"/>
        </a:p>
      </dgm:t>
    </dgm:pt>
    <dgm:pt modelId="{25192298-984D-4753-B791-B57526632F03}" type="pres">
      <dgm:prSet presAssocID="{BC28FE4F-DAB4-4FC9-816E-934AACFB3D6B}" presName="node" presStyleLbl="node1" presStyleIdx="0" presStyleCnt="1" custScaleX="774291">
        <dgm:presLayoutVars>
          <dgm:bulletEnabled val="1"/>
        </dgm:presLayoutVars>
      </dgm:prSet>
      <dgm:spPr/>
      <dgm:t>
        <a:bodyPr/>
        <a:lstStyle/>
        <a:p>
          <a:endParaRPr lang="en-US"/>
        </a:p>
      </dgm:t>
    </dgm:pt>
  </dgm:ptLst>
  <dgm:cxnLst>
    <dgm:cxn modelId="{A1CFE0D2-97E7-4E10-B5C1-2664697D9DDD}" type="presOf" srcId="{034C8CCC-1C1A-42E0-8104-2CEAC8B35DA0}" destId="{74B07693-635E-4C50-9A6F-8298377DF7DA}" srcOrd="0" destOrd="0" presId="urn:microsoft.com/office/officeart/2005/8/layout/cycle2"/>
    <dgm:cxn modelId="{6F888BFC-86DC-450C-9DED-C012BE495091}" type="presOf" srcId="{BC28FE4F-DAB4-4FC9-816E-934AACFB3D6B}" destId="{25192298-984D-4753-B791-B57526632F03}" srcOrd="0" destOrd="0" presId="urn:microsoft.com/office/officeart/2005/8/layout/cycle2"/>
    <dgm:cxn modelId="{3E9943C4-14E4-4E86-B353-151646E2A378}" srcId="{034C8CCC-1C1A-42E0-8104-2CEAC8B35DA0}" destId="{BC28FE4F-DAB4-4FC9-816E-934AACFB3D6B}" srcOrd="0" destOrd="0" parTransId="{EAD6F36F-A3BC-4209-A247-220015E93B5B}" sibTransId="{B856ED60-3AB3-4E9F-87F5-D423821F8D41}"/>
    <dgm:cxn modelId="{2E063C28-EE2D-4A6D-867B-CB39111673CC}" type="presParOf" srcId="{74B07693-635E-4C50-9A6F-8298377DF7DA}" destId="{25192298-984D-4753-B791-B57526632F0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92298-984D-4753-B791-B57526632F03}">
      <dsp:nvSpPr>
        <dsp:cNvPr id="0" name=""/>
        <dsp:cNvSpPr/>
      </dsp:nvSpPr>
      <dsp:spPr>
        <a:xfrm>
          <a:off x="0" y="49"/>
          <a:ext cx="8340040" cy="1077119"/>
        </a:xfrm>
        <a:prstGeom prst="ellipse">
          <a:avLst/>
        </a:prstGeom>
        <a:no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0">
            <a:lnSpc>
              <a:spcPct val="90000"/>
            </a:lnSpc>
            <a:spcBef>
              <a:spcPct val="0"/>
            </a:spcBef>
            <a:spcAft>
              <a:spcPct val="35000"/>
            </a:spcAft>
          </a:pPr>
          <a:r>
            <a:rPr lang="en-US" sz="2500" b="1" i="1" kern="1200">
              <a:solidFill>
                <a:srgbClr val="FF0000"/>
              </a:solidFill>
            </a:rPr>
            <a:t>CHỦ ĐỀ 6: GIẢI QUYẾT VẤN ĐỀ VỚI SỰ TRỢ GIÚP CỦA MÁY TÍNH</a:t>
          </a:r>
          <a:endParaRPr lang="vi-VN" sz="2500" b="1" i="1" kern="1200">
            <a:solidFill>
              <a:srgbClr val="FF0000"/>
            </a:solidFill>
          </a:endParaRPr>
        </a:p>
      </dsp:txBody>
      <dsp:txXfrm>
        <a:off x="1221371" y="157789"/>
        <a:ext cx="5897298" cy="76163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13C181D-DC3E-420A-83C8-C8F45D702977}" type="datetimeFigureOut">
              <a:rPr lang="en-US"/>
              <a:pPr>
                <a:defRPr/>
              </a:pPr>
              <a:t>7/21/2023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BE22251-0A36-4146-B476-536A723BFF58}" type="slidenum">
              <a:rPr lang="en-US"/>
              <a:pPr>
                <a:defRPr/>
              </a:pPr>
              <a:t>‹#›</a:t>
            </a:fld>
            <a:endParaRPr lang="en-US"/>
          </a:p>
        </p:txBody>
      </p:sp>
    </p:spTree>
    <p:extLst>
      <p:ext uri="{BB962C8B-B14F-4D97-AF65-F5344CB8AC3E}">
        <p14:creationId xmlns:p14="http://schemas.microsoft.com/office/powerpoint/2010/main" val="41438897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7F62C74-FA2A-4405-B6F6-5B6C072F6C48}" type="slidenum">
              <a:rPr lang="en-US" smtClean="0"/>
              <a:pPr eaLnBrk="1" hangingPunct="1"/>
              <a:t>1</a:t>
            </a:fld>
            <a:endParaRPr lang="en-US"/>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7FE578BE-634A-4B31-B583-28035A7C6764}" type="datetimeFigureOut">
              <a:rPr lang="en-US" smtClean="0"/>
              <a:pPr>
                <a:defRPr/>
              </a:pPr>
              <a:t>7/21/2023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8D8682-93AD-4FB5-8F09-8D93B90906D0}" type="slidenum">
              <a:rPr lang="en-US" smtClean="0"/>
              <a:pPr>
                <a:defRPr/>
              </a:pPr>
              <a:t>‹#›</a:t>
            </a:fld>
            <a:endParaRPr lang="en-US"/>
          </a:p>
        </p:txBody>
      </p:sp>
    </p:spTree>
    <p:extLst>
      <p:ext uri="{BB962C8B-B14F-4D97-AF65-F5344CB8AC3E}">
        <p14:creationId xmlns:p14="http://schemas.microsoft.com/office/powerpoint/2010/main" val="185768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98226D1-DFFF-4ABF-A2F6-9BFDD08BC9CF}" type="datetimeFigureOut">
              <a:rPr lang="en-US" smtClean="0"/>
              <a:pPr>
                <a:defRPr/>
              </a:pPr>
              <a:t>7/21/2023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75C67-2919-4537-9484-96DBC6DE7134}" type="slidenum">
              <a:rPr lang="en-US" smtClean="0"/>
              <a:pPr>
                <a:defRPr/>
              </a:pPr>
              <a:t>‹#›</a:t>
            </a:fld>
            <a:endParaRPr lang="en-US"/>
          </a:p>
        </p:txBody>
      </p:sp>
    </p:spTree>
    <p:extLst>
      <p:ext uri="{BB962C8B-B14F-4D97-AF65-F5344CB8AC3E}">
        <p14:creationId xmlns:p14="http://schemas.microsoft.com/office/powerpoint/2010/main" val="102937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8887AE8-06A4-459D-97A9-CAE49F5304D7}" type="datetimeFigureOut">
              <a:rPr lang="en-US" smtClean="0"/>
              <a:pPr>
                <a:defRPr/>
              </a:pPr>
              <a:t>7/21/2023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B69980-14EB-449E-92CA-A56281DD1062}" type="slidenum">
              <a:rPr lang="en-US" smtClean="0"/>
              <a:pPr>
                <a:defRPr/>
              </a:pPr>
              <a:t>‹#›</a:t>
            </a:fld>
            <a:endParaRPr lang="en-US"/>
          </a:p>
        </p:txBody>
      </p:sp>
    </p:spTree>
    <p:extLst>
      <p:ext uri="{BB962C8B-B14F-4D97-AF65-F5344CB8AC3E}">
        <p14:creationId xmlns:p14="http://schemas.microsoft.com/office/powerpoint/2010/main" val="341077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360D731-D3D9-4ED2-B598-3A4261CD0E3A}" type="datetimeFigureOut">
              <a:rPr lang="en-US" smtClean="0"/>
              <a:pPr>
                <a:defRPr/>
              </a:pPr>
              <a:t>7/21/2023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B0657-6C3C-4A00-BFAD-5827704F48F9}" type="slidenum">
              <a:rPr lang="en-US" smtClean="0"/>
              <a:pPr>
                <a:defRPr/>
              </a:pPr>
              <a:t>‹#›</a:t>
            </a:fld>
            <a:endParaRPr lang="en-US"/>
          </a:p>
        </p:txBody>
      </p:sp>
    </p:spTree>
    <p:extLst>
      <p:ext uri="{BB962C8B-B14F-4D97-AF65-F5344CB8AC3E}">
        <p14:creationId xmlns:p14="http://schemas.microsoft.com/office/powerpoint/2010/main" val="234627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17067F5-2BF9-4A13-9FC9-DAD0FD174A6E}" type="datetimeFigureOut">
              <a:rPr lang="en-US" smtClean="0"/>
              <a:pPr>
                <a:defRPr/>
              </a:pPr>
              <a:t>7/21/2023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40E038-71E5-4054-B1D6-4CF395F5E253}" type="slidenum">
              <a:rPr lang="en-US" smtClean="0"/>
              <a:pPr>
                <a:defRPr/>
              </a:pPr>
              <a:t>‹#›</a:t>
            </a:fld>
            <a:endParaRPr lang="en-US"/>
          </a:p>
        </p:txBody>
      </p:sp>
    </p:spTree>
    <p:extLst>
      <p:ext uri="{BB962C8B-B14F-4D97-AF65-F5344CB8AC3E}">
        <p14:creationId xmlns:p14="http://schemas.microsoft.com/office/powerpoint/2010/main" val="373585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BE222CEF-47BE-4388-B28C-4174F5F41B8B}" type="datetimeFigureOut">
              <a:rPr lang="en-US" smtClean="0"/>
              <a:pPr>
                <a:defRPr/>
              </a:pPr>
              <a:t>7/21/2023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026EC59-673A-453C-B02B-353DF6FAD9A4}" type="slidenum">
              <a:rPr lang="en-US" smtClean="0"/>
              <a:pPr>
                <a:defRPr/>
              </a:pPr>
              <a:t>‹#›</a:t>
            </a:fld>
            <a:endParaRPr lang="en-US"/>
          </a:p>
        </p:txBody>
      </p:sp>
    </p:spTree>
    <p:extLst>
      <p:ext uri="{BB962C8B-B14F-4D97-AF65-F5344CB8AC3E}">
        <p14:creationId xmlns:p14="http://schemas.microsoft.com/office/powerpoint/2010/main" val="187409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5ED5B927-8940-4DA0-9164-55F88BEC9251}" type="datetimeFigureOut">
              <a:rPr lang="en-US" smtClean="0"/>
              <a:pPr>
                <a:defRPr/>
              </a:pPr>
              <a:t>7/21/2023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D0FC44A-9CC9-4487-BCC3-2B9F6E230673}" type="slidenum">
              <a:rPr lang="en-US" smtClean="0"/>
              <a:pPr>
                <a:defRPr/>
              </a:pPr>
              <a:t>‹#›</a:t>
            </a:fld>
            <a:endParaRPr lang="en-US"/>
          </a:p>
        </p:txBody>
      </p:sp>
    </p:spTree>
    <p:extLst>
      <p:ext uri="{BB962C8B-B14F-4D97-AF65-F5344CB8AC3E}">
        <p14:creationId xmlns:p14="http://schemas.microsoft.com/office/powerpoint/2010/main" val="388838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9047A55A-8A48-4C3E-9524-12F3B1CAD6AF}" type="datetimeFigureOut">
              <a:rPr lang="en-US" smtClean="0"/>
              <a:pPr>
                <a:defRPr/>
              </a:pPr>
              <a:t>7/21/2023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E9423A7-93EA-423E-8C52-D01C362C5055}" type="slidenum">
              <a:rPr lang="en-US" smtClean="0"/>
              <a:pPr>
                <a:defRPr/>
              </a:pPr>
              <a:t>‹#›</a:t>
            </a:fld>
            <a:endParaRPr lang="en-US"/>
          </a:p>
        </p:txBody>
      </p:sp>
    </p:spTree>
    <p:extLst>
      <p:ext uri="{BB962C8B-B14F-4D97-AF65-F5344CB8AC3E}">
        <p14:creationId xmlns:p14="http://schemas.microsoft.com/office/powerpoint/2010/main" val="408037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9532B4C-EF00-4086-8197-EFDD4375BB3C}" type="datetimeFigureOut">
              <a:rPr lang="en-US" smtClean="0"/>
              <a:pPr>
                <a:defRPr/>
              </a:pPr>
              <a:t>7/21/2023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70A66BC-C461-459F-853E-7277B41FA2A6}" type="slidenum">
              <a:rPr lang="en-US" smtClean="0"/>
              <a:pPr>
                <a:defRPr/>
              </a:pPr>
              <a:t>‹#›</a:t>
            </a:fld>
            <a:endParaRPr lang="en-US"/>
          </a:p>
        </p:txBody>
      </p:sp>
    </p:spTree>
    <p:extLst>
      <p:ext uri="{BB962C8B-B14F-4D97-AF65-F5344CB8AC3E}">
        <p14:creationId xmlns:p14="http://schemas.microsoft.com/office/powerpoint/2010/main" val="186942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08B0F81-A295-48BC-94B1-60360CAF139B}" type="datetimeFigureOut">
              <a:rPr lang="en-US" smtClean="0"/>
              <a:pPr>
                <a:defRPr/>
              </a:pPr>
              <a:t>7/21/2023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CFB1BBE-3C30-4EA1-8248-16DCE2CC13E4}" type="slidenum">
              <a:rPr lang="en-US" smtClean="0"/>
              <a:pPr>
                <a:defRPr/>
              </a:pPr>
              <a:t>‹#›</a:t>
            </a:fld>
            <a:endParaRPr lang="en-US"/>
          </a:p>
        </p:txBody>
      </p:sp>
    </p:spTree>
    <p:extLst>
      <p:ext uri="{BB962C8B-B14F-4D97-AF65-F5344CB8AC3E}">
        <p14:creationId xmlns:p14="http://schemas.microsoft.com/office/powerpoint/2010/main" val="16188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1878798-0B69-4900-B9A9-FE6203655908}" type="datetimeFigureOut">
              <a:rPr lang="en-US" smtClean="0"/>
              <a:pPr>
                <a:defRPr/>
              </a:pPr>
              <a:t>7/21/2023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ABCFAE8-EB8C-4DE8-B597-2BA324F5BA06}" type="slidenum">
              <a:rPr lang="en-US" smtClean="0"/>
              <a:pPr>
                <a:defRPr/>
              </a:pPr>
              <a:t>‹#›</a:t>
            </a:fld>
            <a:endParaRPr lang="en-US"/>
          </a:p>
        </p:txBody>
      </p:sp>
    </p:spTree>
    <p:extLst>
      <p:ext uri="{BB962C8B-B14F-4D97-AF65-F5344CB8AC3E}">
        <p14:creationId xmlns:p14="http://schemas.microsoft.com/office/powerpoint/2010/main" val="15381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EB341A9-C722-41E8-A178-2442DA73DCFD}" type="datetimeFigureOut">
              <a:rPr lang="en-US" smtClean="0"/>
              <a:pPr>
                <a:defRPr/>
              </a:pPr>
              <a:t>7/21/2023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51DF385-5483-42FD-A8A4-0F5D3067CC09}" type="slidenum">
              <a:rPr lang="en-US" smtClean="0"/>
              <a:pPr>
                <a:defRPr/>
              </a:pPr>
              <a:t>‹#›</a:t>
            </a:fld>
            <a:endParaRPr lang="en-US"/>
          </a:p>
        </p:txBody>
      </p:sp>
    </p:spTree>
    <p:extLst>
      <p:ext uri="{BB962C8B-B14F-4D97-AF65-F5344CB8AC3E}">
        <p14:creationId xmlns:p14="http://schemas.microsoft.com/office/powerpoint/2010/main" val="1810499919"/>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6.gif"/><Relationship Id="rId18" Type="http://schemas.openxmlformats.org/officeDocument/2006/relationships/image" Target="../media/image11.gif"/><Relationship Id="rId3" Type="http://schemas.openxmlformats.org/officeDocument/2006/relationships/audio" Target="../media/media1.WAV"/><Relationship Id="rId21" Type="http://schemas.openxmlformats.org/officeDocument/2006/relationships/image" Target="../media/image14.gif"/><Relationship Id="rId7" Type="http://schemas.openxmlformats.org/officeDocument/2006/relationships/hyperlink" Target="../BIEN_NHO.MID" TargetMode="External"/><Relationship Id="rId12" Type="http://schemas.openxmlformats.org/officeDocument/2006/relationships/image" Target="../media/image5.gif"/><Relationship Id="rId17" Type="http://schemas.openxmlformats.org/officeDocument/2006/relationships/image" Target="../media/image10.emf"/><Relationship Id="rId2" Type="http://schemas.microsoft.com/office/2007/relationships/media" Target="../media/media1.WAV"/><Relationship Id="rId16" Type="http://schemas.openxmlformats.org/officeDocument/2006/relationships/image" Target="../media/image9.emf"/><Relationship Id="rId20" Type="http://schemas.openxmlformats.org/officeDocument/2006/relationships/image" Target="../media/image13.gif"/><Relationship Id="rId1" Type="http://schemas.openxmlformats.org/officeDocument/2006/relationships/vmlDrawing" Target="../drawings/vmlDrawing1.vml"/><Relationship Id="rId6" Type="http://schemas.openxmlformats.org/officeDocument/2006/relationships/notesSlide" Target="../notesSlides/notesSlide1.xml"/><Relationship Id="rId11" Type="http://schemas.openxmlformats.org/officeDocument/2006/relationships/image" Target="../media/image4.jpeg"/><Relationship Id="rId5" Type="http://schemas.openxmlformats.org/officeDocument/2006/relationships/slideLayout" Target="../slideLayouts/slideLayout7.xml"/><Relationship Id="rId15" Type="http://schemas.openxmlformats.org/officeDocument/2006/relationships/image" Target="../media/image8.emf"/><Relationship Id="rId23" Type="http://schemas.openxmlformats.org/officeDocument/2006/relationships/image" Target="../media/image16.jpeg"/><Relationship Id="rId10" Type="http://schemas.openxmlformats.org/officeDocument/2006/relationships/image" Target="../media/image3.png"/><Relationship Id="rId19" Type="http://schemas.openxmlformats.org/officeDocument/2006/relationships/image" Target="../media/image12.gif"/><Relationship Id="rId4" Type="http://schemas.openxmlformats.org/officeDocument/2006/relationships/audio" Target="file:///C:\WINDOWS\Help\Tours\WindowsMediaPlayer\Audio\Wav\wmpaud1.wav" TargetMode="External"/><Relationship Id="rId9" Type="http://schemas.openxmlformats.org/officeDocument/2006/relationships/image" Target="../media/image2.wmf"/><Relationship Id="rId14" Type="http://schemas.openxmlformats.org/officeDocument/2006/relationships/image" Target="../media/image7.emf"/><Relationship Id="rId22"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21.xml"/><Relationship Id="rId7" Type="http://schemas.openxmlformats.org/officeDocument/2006/relationships/slide" Target="slide25.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image" Target="../media/image34.gif"/><Relationship Id="rId5" Type="http://schemas.openxmlformats.org/officeDocument/2006/relationships/slide" Target="slide23.xml"/><Relationship Id="rId10" Type="http://schemas.openxmlformats.org/officeDocument/2006/relationships/slide" Target="slide27.xml"/><Relationship Id="rId4" Type="http://schemas.openxmlformats.org/officeDocument/2006/relationships/slide" Target="slide22.xml"/><Relationship Id="rId9" Type="http://schemas.openxmlformats.org/officeDocument/2006/relationships/image" Target="../media/image33.gif"/></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wmf"/><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gi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3"/>
          <p:cNvSpPr>
            <a:spLocks noGrp="1"/>
          </p:cNvSpPr>
          <p:nvPr>
            <p:ph type="sldNum" sz="quarter" idx="12"/>
          </p:nvPr>
        </p:nvSpPr>
        <p:spPr/>
        <p:txBody>
          <a:bodyPr/>
          <a:lstStyle/>
          <a:p>
            <a:pPr>
              <a:defRPr/>
            </a:pPr>
            <a:fld id="{D7BE28D7-7F56-4F1C-A291-36D4F422562A}" type="slidenum">
              <a:rPr lang="en-US"/>
              <a:pPr>
                <a:defRPr/>
              </a:pPr>
              <a:t>1</a:t>
            </a:fld>
            <a:endParaRPr lang="en-US"/>
          </a:p>
        </p:txBody>
      </p:sp>
      <p:graphicFrame>
        <p:nvGraphicFramePr>
          <p:cNvPr id="1026" name="Object 3">
            <a:hlinkClick r:id="rId7" action="ppaction://hlinkfile"/>
          </p:cNvPr>
          <p:cNvGraphicFramePr>
            <a:graphicFrameLocks noChangeAspect="1"/>
          </p:cNvGraphicFramePr>
          <p:nvPr/>
        </p:nvGraphicFramePr>
        <p:xfrm>
          <a:off x="0" y="2209800"/>
          <a:ext cx="2462213" cy="4648200"/>
        </p:xfrm>
        <a:graphic>
          <a:graphicData uri="http://schemas.openxmlformats.org/presentationml/2006/ole">
            <mc:AlternateContent xmlns:mc="http://schemas.openxmlformats.org/markup-compatibility/2006">
              <mc:Choice xmlns:v="urn:schemas-microsoft-com:vml" Requires="v">
                <p:oleObj spid="_x0000_s1095" name="Clip" r:id="rId8" imgW="1060704" imgH="1335024" progId="MS_ClipArt_Gallery.2">
                  <p:embed/>
                </p:oleObj>
              </mc:Choice>
              <mc:Fallback>
                <p:oleObj name="Clip" r:id="rId8" imgW="1060704" imgH="1335024" progId="MS_ClipArt_Gallery.2">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209800"/>
                        <a:ext cx="2462213" cy="46482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8" name="Rectangle 10"/>
          <p:cNvSpPr>
            <a:spLocks noChangeArrowheads="1"/>
          </p:cNvSpPr>
          <p:nvPr/>
        </p:nvSpPr>
        <p:spPr bwMode="auto">
          <a:xfrm>
            <a:off x="0" y="0"/>
            <a:ext cx="9144000" cy="68580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p:spPr>
        <p:txBody>
          <a:bodyPr wrap="none" anchor="ctr"/>
          <a:lstStyle/>
          <a:p>
            <a:pPr>
              <a:defRPr/>
            </a:pPr>
            <a:endParaRPr lang="en-US" sz="2200">
              <a:effectLst>
                <a:outerShdw blurRad="38100" dist="38100" dir="2700000" algn="tl">
                  <a:srgbClr val="000000">
                    <a:alpha val="43137"/>
                  </a:srgbClr>
                </a:outerShdw>
              </a:effectLst>
              <a:latin typeface="Arial" pitchFamily="34" charset="0"/>
            </a:endParaRPr>
          </a:p>
        </p:txBody>
      </p:sp>
      <p:grpSp>
        <p:nvGrpSpPr>
          <p:cNvPr id="2" name="Group 23"/>
          <p:cNvGrpSpPr>
            <a:grpSpLocks/>
          </p:cNvGrpSpPr>
          <p:nvPr/>
        </p:nvGrpSpPr>
        <p:grpSpPr bwMode="auto">
          <a:xfrm>
            <a:off x="4092575" y="3562350"/>
            <a:ext cx="1246188" cy="1371600"/>
            <a:chOff x="2844800" y="1422399"/>
            <a:chExt cx="2235200" cy="2235200"/>
          </a:xfrm>
        </p:grpSpPr>
        <p:sp>
          <p:nvSpPr>
            <p:cNvPr id="3"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 4"/>
            <p:cNvSpPr/>
            <p:nvPr/>
          </p:nvSpPr>
          <p:spPr>
            <a:xfrm>
              <a:off x="3294687" y="1944980"/>
              <a:ext cx="1335426" cy="1151232"/>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4" name="Group 20"/>
          <p:cNvGrpSpPr/>
          <p:nvPr/>
        </p:nvGrpSpPr>
        <p:grpSpPr>
          <a:xfrm>
            <a:off x="2860312" y="2743538"/>
            <a:ext cx="1494812" cy="1606695"/>
            <a:chOff x="2844800" y="1828800"/>
            <a:chExt cx="2235200" cy="2235200"/>
          </a:xfrm>
          <a:solidFill>
            <a:srgbClr val="FF0000"/>
          </a:solidFill>
          <a:scene3d>
            <a:camera prst="orthographicFront">
              <a:rot lat="0" lon="0" rev="0"/>
            </a:camera>
            <a:lightRig rig="balanced" dir="t">
              <a:rot lat="0" lon="0" rev="8700000"/>
            </a:lightRig>
          </a:scene3d>
        </p:grpSpPr>
        <p:sp>
          <p:nvSpPr>
            <p:cNvPr id="22" name=" 3"/>
            <p:cNvSpPr/>
            <p:nvPr/>
          </p:nvSpPr>
          <p:spPr>
            <a:xfrm>
              <a:off x="2844800" y="1828800"/>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3" name=" 4"/>
            <p:cNvSpPr/>
            <p:nvPr/>
          </p:nvSpPr>
          <p:spPr>
            <a:xfrm>
              <a:off x="3294173" y="2352387"/>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5" name="Group 23"/>
          <p:cNvGrpSpPr>
            <a:grpSpLocks/>
          </p:cNvGrpSpPr>
          <p:nvPr/>
        </p:nvGrpSpPr>
        <p:grpSpPr bwMode="auto">
          <a:xfrm>
            <a:off x="1858963" y="3524250"/>
            <a:ext cx="1304925" cy="1524000"/>
            <a:chOff x="2844800" y="1422399"/>
            <a:chExt cx="2235200" cy="2235200"/>
          </a:xfrm>
        </p:grpSpPr>
        <p:sp>
          <p:nvSpPr>
            <p:cNvPr id="25"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6" name=" 4"/>
            <p:cNvSpPr/>
            <p:nvPr/>
          </p:nvSpPr>
          <p:spPr>
            <a:xfrm>
              <a:off x="3293471" y="1946275"/>
              <a:ext cx="1337857" cy="1147868"/>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7" name="Group 26"/>
          <p:cNvGrpSpPr/>
          <p:nvPr/>
        </p:nvGrpSpPr>
        <p:grpSpPr>
          <a:xfrm>
            <a:off x="2878953" y="4189446"/>
            <a:ext cx="1495198" cy="1642440"/>
            <a:chOff x="2032000" y="1015999"/>
            <a:chExt cx="2235200" cy="2235200"/>
          </a:xfrm>
          <a:solidFill>
            <a:srgbClr val="FFFF00"/>
          </a:solidFill>
          <a:scene3d>
            <a:camera prst="orthographicFront">
              <a:rot lat="0" lon="0" rev="0"/>
            </a:camera>
            <a:lightRig rig="balanced" dir="t">
              <a:rot lat="0" lon="0" rev="8700000"/>
            </a:lightRig>
          </a:scene3d>
        </p:grpSpPr>
        <p:sp>
          <p:nvSpPr>
            <p:cNvPr id="28" name=" 3"/>
            <p:cNvSpPr/>
            <p:nvPr/>
          </p:nvSpPr>
          <p:spPr>
            <a:xfrm>
              <a:off x="2032000" y="1015999"/>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9" name=" 4"/>
            <p:cNvSpPr/>
            <p:nvPr/>
          </p:nvSpPr>
          <p:spPr>
            <a:xfrm>
              <a:off x="2481373" y="1539586"/>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sp>
        <p:nvSpPr>
          <p:cNvPr id="31" name="TextBox 30"/>
          <p:cNvSpPr txBox="1"/>
          <p:nvPr/>
        </p:nvSpPr>
        <p:spPr>
          <a:xfrm>
            <a:off x="1428728" y="3617903"/>
            <a:ext cx="572114"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4400" b="1">
                <a:solidFill>
                  <a:srgbClr val="00C200"/>
                </a:solidFill>
              </a:rPr>
              <a:t>T</a:t>
            </a:r>
            <a:endParaRPr lang="vi-VN" sz="4400" b="1">
              <a:solidFill>
                <a:srgbClr val="00C200"/>
              </a:solidFill>
            </a:endParaRPr>
          </a:p>
        </p:txBody>
      </p:sp>
      <p:sp>
        <p:nvSpPr>
          <p:cNvPr id="32" name="TextBox 31"/>
          <p:cNvSpPr txBox="1"/>
          <p:nvPr/>
        </p:nvSpPr>
        <p:spPr>
          <a:xfrm>
            <a:off x="2031764" y="3617903"/>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FF0000"/>
                </a:solidFill>
              </a:rPr>
              <a:t>I</a:t>
            </a:r>
            <a:endParaRPr lang="vi-VN" sz="4400" b="1">
              <a:solidFill>
                <a:srgbClr val="FF0000"/>
              </a:solidFill>
            </a:endParaRPr>
          </a:p>
        </p:txBody>
      </p:sp>
      <p:sp>
        <p:nvSpPr>
          <p:cNvPr id="33" name="TextBox 32"/>
          <p:cNvSpPr txBox="1"/>
          <p:nvPr/>
        </p:nvSpPr>
        <p:spPr>
          <a:xfrm>
            <a:off x="2643174" y="3614728"/>
            <a:ext cx="56863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24602E"/>
                </a:solidFill>
              </a:rPr>
              <a:t>N</a:t>
            </a:r>
            <a:endParaRPr lang="vi-VN" sz="4400" b="1">
              <a:solidFill>
                <a:srgbClr val="24602E"/>
              </a:solidFill>
            </a:endParaRPr>
          </a:p>
        </p:txBody>
      </p:sp>
      <p:sp>
        <p:nvSpPr>
          <p:cNvPr id="34" name="TextBox 33"/>
          <p:cNvSpPr txBox="1"/>
          <p:nvPr/>
        </p:nvSpPr>
        <p:spPr>
          <a:xfrm>
            <a:off x="3643306" y="3614728"/>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5B34DA"/>
                </a:solidFill>
              </a:rPr>
              <a:t>H</a:t>
            </a:r>
            <a:endParaRPr lang="vi-VN" sz="4400" b="1">
              <a:solidFill>
                <a:srgbClr val="5B34DA"/>
              </a:solidFill>
            </a:endParaRPr>
          </a:p>
        </p:txBody>
      </p:sp>
      <p:sp>
        <p:nvSpPr>
          <p:cNvPr id="35" name="TextBox 34"/>
          <p:cNvSpPr txBox="1"/>
          <p:nvPr/>
        </p:nvSpPr>
        <p:spPr>
          <a:xfrm>
            <a:off x="4286248" y="3614728"/>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333300"/>
                </a:solidFill>
                <a:cs typeface="Arial" charset="0"/>
              </a:rPr>
              <a:t>Ọ</a:t>
            </a:r>
            <a:endParaRPr lang="vi-VN" sz="4400" b="1">
              <a:solidFill>
                <a:srgbClr val="333300"/>
              </a:solidFill>
              <a:cs typeface="Arial" charset="0"/>
            </a:endParaRPr>
          </a:p>
        </p:txBody>
      </p:sp>
      <p:sp>
        <p:nvSpPr>
          <p:cNvPr id="36" name="TextBox 35"/>
          <p:cNvSpPr txBox="1"/>
          <p:nvPr/>
        </p:nvSpPr>
        <p:spPr>
          <a:xfrm>
            <a:off x="5576461" y="3614728"/>
            <a:ext cx="567175"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4400" b="1">
                <a:solidFill>
                  <a:srgbClr val="0066FF"/>
                </a:solidFill>
              </a:rPr>
              <a:t>6</a:t>
            </a:r>
            <a:endParaRPr lang="vi-VN" sz="4400" b="1">
              <a:solidFill>
                <a:srgbClr val="0066FF"/>
              </a:solidFill>
            </a:endParaRPr>
          </a:p>
        </p:txBody>
      </p:sp>
      <p:pic>
        <p:nvPicPr>
          <p:cNvPr id="1052" name="Picture 36" descr="hoa van trang tr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50" y="754063"/>
            <a:ext cx="1597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37" descr="Logo-BG&amp;DD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50" y="103188"/>
            <a:ext cx="159702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38" descr="atom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948613" y="0"/>
            <a:ext cx="11953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39" descr="butterflies_flowers_sm_nwm[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57150" y="6096000"/>
            <a:ext cx="76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57" name="Picture 41" descr="Firewrk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1295400"/>
            <a:ext cx="971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2" name="Picture 42" descr="Firewrk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77125" y="1219200"/>
            <a:ext cx="1495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3" name="Picture 43" descr="Firewrk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19425" y="4419600"/>
            <a:ext cx="1295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4" name="Picture 44" descr="Firewrk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24750" y="3867150"/>
            <a:ext cx="747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5" name="Picture 45" descr="_DK8_1LA"/>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381000" y="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Oval 49"/>
          <p:cNvSpPr>
            <a:spLocks noChangeArrowheads="1"/>
          </p:cNvSpPr>
          <p:nvPr/>
        </p:nvSpPr>
        <p:spPr bwMode="auto">
          <a:xfrm>
            <a:off x="7143750" y="4095750"/>
            <a:ext cx="1538288" cy="1524000"/>
          </a:xfrm>
          <a:prstGeom prst="ellipse">
            <a:avLst/>
          </a:prstGeom>
          <a:solidFill>
            <a:schemeClr val="bg1"/>
          </a:solidFill>
          <a:ln w="9525">
            <a:solidFill>
              <a:schemeClr val="tx1"/>
            </a:solidFill>
            <a:round/>
            <a:headEnd/>
            <a:tailEnd/>
          </a:ln>
        </p:spPr>
        <p:txBody>
          <a:bodyPr wrap="none" anchor="ctr"/>
          <a:lstStyle/>
          <a:p>
            <a:pPr algn="ctr"/>
            <a:endParaRPr lang="en-US" sz="2400">
              <a:latin typeface="Times New Roman" pitchFamily="18" charset="0"/>
            </a:endParaRPr>
          </a:p>
        </p:txBody>
      </p:sp>
      <p:sp>
        <p:nvSpPr>
          <p:cNvPr id="1065" name="Freeform 50"/>
          <p:cNvSpPr>
            <a:spLocks/>
          </p:cNvSpPr>
          <p:nvPr/>
        </p:nvSpPr>
        <p:spPr bwMode="auto">
          <a:xfrm>
            <a:off x="7372350" y="4349750"/>
            <a:ext cx="1123950" cy="104775"/>
          </a:xfrm>
          <a:custGeom>
            <a:avLst/>
            <a:gdLst>
              <a:gd name="T0" fmla="*/ 0 w 1440"/>
              <a:gd name="T1" fmla="*/ 0 h 128"/>
              <a:gd name="T2" fmla="*/ 2147483647 w 1440"/>
              <a:gd name="T3" fmla="*/ 2147483647 h 128"/>
              <a:gd name="T4" fmla="*/ 2147483647 w 1440"/>
              <a:gd name="T5" fmla="*/ 2147483647 h 128"/>
              <a:gd name="T6" fmla="*/ 2147483647 w 1440"/>
              <a:gd name="T7" fmla="*/ 2147483647 h 128"/>
              <a:gd name="T8" fmla="*/ 2147483647 w 1440"/>
              <a:gd name="T9" fmla="*/ 2147483647 h 128"/>
              <a:gd name="T10" fmla="*/ 2147483647 w 1440"/>
              <a:gd name="T11" fmla="*/ 2147483647 h 128"/>
              <a:gd name="T12" fmla="*/ 2147483647 w 1440"/>
              <a:gd name="T13" fmla="*/ 54875573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6" name="Freeform 51"/>
          <p:cNvSpPr>
            <a:spLocks/>
          </p:cNvSpPr>
          <p:nvPr/>
        </p:nvSpPr>
        <p:spPr bwMode="auto">
          <a:xfrm rot="10800000">
            <a:off x="7375525" y="5262563"/>
            <a:ext cx="1127125" cy="104775"/>
          </a:xfrm>
          <a:custGeom>
            <a:avLst/>
            <a:gdLst>
              <a:gd name="T0" fmla="*/ 0 w 1440"/>
              <a:gd name="T1" fmla="*/ 0 h 128"/>
              <a:gd name="T2" fmla="*/ 2147483647 w 1440"/>
              <a:gd name="T3" fmla="*/ 2147483647 h 128"/>
              <a:gd name="T4" fmla="*/ 2147483647 w 1440"/>
              <a:gd name="T5" fmla="*/ 2147483647 h 128"/>
              <a:gd name="T6" fmla="*/ 2147483647 w 1440"/>
              <a:gd name="T7" fmla="*/ 2147483647 h 128"/>
              <a:gd name="T8" fmla="*/ 2147483647 w 1440"/>
              <a:gd name="T9" fmla="*/ 2147483647 h 128"/>
              <a:gd name="T10" fmla="*/ 2147483647 w 1440"/>
              <a:gd name="T11" fmla="*/ 2147483647 h 128"/>
              <a:gd name="T12" fmla="*/ 2147483647 w 1440"/>
              <a:gd name="T13" fmla="*/ 54875573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7" name="Line 52"/>
          <p:cNvSpPr>
            <a:spLocks noChangeShapeType="1"/>
          </p:cNvSpPr>
          <p:nvPr/>
        </p:nvSpPr>
        <p:spPr bwMode="auto">
          <a:xfrm>
            <a:off x="7170738" y="4845050"/>
            <a:ext cx="1536700" cy="1588"/>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8" name="Line 53"/>
          <p:cNvSpPr>
            <a:spLocks noChangeShapeType="1"/>
          </p:cNvSpPr>
          <p:nvPr/>
        </p:nvSpPr>
        <p:spPr bwMode="auto">
          <a:xfrm>
            <a:off x="7945438" y="4110038"/>
            <a:ext cx="1587" cy="1484312"/>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69" name="Picture 54" descr="BOOKANI2"/>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7599363" y="4841875"/>
            <a:ext cx="7080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5" name="Picture 55" descr="TORCH"/>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7753350" y="4171950"/>
            <a:ext cx="3746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4" name="Picture 60" descr="dandilionbutterfly"/>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8231188" y="6096000"/>
            <a:ext cx="8556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 name="AutoShape 61">
            <a:hlinkClick r:id="" action="ppaction://hlinkshowjump?jump=previousslide" highlightClick="1"/>
          </p:cNvPr>
          <p:cNvSpPr>
            <a:spLocks noChangeArrowheads="1"/>
          </p:cNvSpPr>
          <p:nvPr/>
        </p:nvSpPr>
        <p:spPr bwMode="auto">
          <a:xfrm>
            <a:off x="6324600" y="990600"/>
            <a:ext cx="76200" cy="76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03" name="TOUR2509.WAV">
            <a:hlinkClick r:id="" action="ppaction://media"/>
          </p:cNvPr>
          <p:cNvPicPr>
            <a:picLocks noChangeAspect="1" noChangeArrowheads="1"/>
          </p:cNvPicPr>
          <p:nvPr>
            <a:audioFile r:link="rId3"/>
            <p:extLst>
              <p:ext uri="{DAA4B4D4-6D71-4841-9C94-3DE7FCFB9230}">
                <p14:media xmlns:p14="http://schemas.microsoft.com/office/powerpoint/2010/main" r:embed="rId2"/>
              </p:ext>
            </p:extLst>
          </p:nvPr>
        </p:nvPicPr>
        <p:blipFill>
          <a:blip r:embed="rId22">
            <a:extLst>
              <a:ext uri="{28A0092B-C50C-407E-A947-70E740481C1C}">
                <a14:useLocalDpi xmlns:a14="http://schemas.microsoft.com/office/drawing/2010/main" val="0"/>
              </a:ext>
            </a:extLst>
          </a:blip>
          <a:srcRect/>
          <a:stretch>
            <a:fillRect/>
          </a:stretch>
        </p:blipFill>
        <p:spPr bwMode="auto">
          <a:xfrm>
            <a:off x="1066800" y="6324600"/>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4" name="wmpaud1.wav">
            <a:hlinkClick r:id="" action="ppaction://media"/>
          </p:cNvPr>
          <p:cNvPicPr>
            <a:picLocks noRot="1" noChangeAspect="1" noChangeArrowheads="1"/>
          </p:cNvPicPr>
          <p:nvPr>
            <a:audioFile r:link="rId4"/>
          </p:nvPr>
        </p:nvPicPr>
        <p:blipFill>
          <a:blip r:embed="rId22">
            <a:extLst>
              <a:ext uri="{28A0092B-C50C-407E-A947-70E740481C1C}">
                <a14:useLocalDpi xmlns:a14="http://schemas.microsoft.com/office/drawing/2010/main" val="0"/>
              </a:ext>
            </a:extLst>
          </a:blip>
          <a:srcRect/>
          <a:stretch>
            <a:fillRect/>
          </a:stretch>
        </p:blipFill>
        <p:spPr bwMode="auto">
          <a:xfrm>
            <a:off x="7631113" y="63246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6" name="WordArt 66" descr="Green marble"/>
          <p:cNvSpPr>
            <a:spLocks noChangeArrowheads="1" noChangeShapeType="1" noTextEdit="1"/>
          </p:cNvSpPr>
          <p:nvPr/>
        </p:nvSpPr>
        <p:spPr bwMode="auto">
          <a:xfrm>
            <a:off x="457200" y="1219200"/>
            <a:ext cx="5345113" cy="971550"/>
          </a:xfrm>
          <a:prstGeom prst="rect">
            <a:avLst/>
          </a:prstGeom>
        </p:spPr>
        <p:txBody>
          <a:bodyPr wrap="none" fromWordArt="1">
            <a:prstTxWarp prst="textPlain">
              <a:avLst>
                <a:gd name="adj" fmla="val 50000"/>
              </a:avLst>
            </a:prstTxWarp>
          </a:bodyPr>
          <a:lstStyle/>
          <a:p>
            <a:pPr algn="ctr"/>
            <a:r>
              <a:rPr lang="en-US" sz="3600" b="1" kern="10">
                <a:ln w="9525">
                  <a:solidFill>
                    <a:srgbClr val="008000"/>
                  </a:solidFill>
                  <a:round/>
                  <a:headEnd/>
                  <a:tailEnd/>
                </a:ln>
                <a:blipFill dpi="0" rotWithShape="0">
                  <a:blip r:embed="rId2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BÀI GIẢNG</a:t>
            </a:r>
          </a:p>
        </p:txBody>
      </p:sp>
      <p:sp>
        <p:nvSpPr>
          <p:cNvPr id="10307" name="Rectangle 67"/>
          <p:cNvSpPr>
            <a:spLocks noChangeArrowheads="1"/>
          </p:cNvSpPr>
          <p:nvPr/>
        </p:nvSpPr>
        <p:spPr bwMode="auto">
          <a:xfrm>
            <a:off x="-3314700" y="5562600"/>
            <a:ext cx="6629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4000" b="1" i="1">
              <a:solidFill>
                <a:srgbClr val="FFFF00"/>
              </a:solidFill>
              <a:latin typeface="Times New Roman" pitchFamily="18" charset="0"/>
            </a:endParaRPr>
          </a:p>
        </p:txBody>
      </p:sp>
      <p:sp>
        <p:nvSpPr>
          <p:cNvPr id="55" name="TextBox 54"/>
          <p:cNvSpPr txBox="1"/>
          <p:nvPr/>
        </p:nvSpPr>
        <p:spPr>
          <a:xfrm>
            <a:off x="4932788" y="3643314"/>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FF0000"/>
                </a:solidFill>
              </a:rPr>
              <a:t>C</a:t>
            </a:r>
            <a:endParaRPr lang="vi-VN" sz="4400" b="1">
              <a:solidFill>
                <a:srgbClr val="FF0000"/>
              </a:solidFill>
            </a:endParaRPr>
          </a:p>
        </p:txBody>
      </p:sp>
      <p:sp>
        <p:nvSpPr>
          <p:cNvPr id="47" name="TextBox 46"/>
          <p:cNvSpPr txBox="1"/>
          <p:nvPr/>
        </p:nvSpPr>
        <p:spPr>
          <a:xfrm>
            <a:off x="2085939" y="211495"/>
            <a:ext cx="4910742" cy="830997"/>
          </a:xfrm>
          <a:prstGeom prst="rect">
            <a:avLst/>
          </a:prstGeom>
          <a:noFill/>
        </p:spPr>
        <p:txBody>
          <a:bodyPr wrap="square" rtlCol="0">
            <a:spAutoFit/>
          </a:bodyPr>
          <a:lstStyle/>
          <a:p>
            <a:pPr algn="ctr"/>
            <a:r>
              <a:rPr lang="en-US" sz="4800" b="1" dirty="0" smtClean="0">
                <a:latin typeface="Times New Roman" panose="02020603050405020304" pitchFamily="18" charset="0"/>
                <a:cs typeface="Times New Roman" panose="02020603050405020304" pitchFamily="18" charset="0"/>
              </a:rPr>
              <a:t>TIẾT 29</a:t>
            </a:r>
            <a:endParaRPr lang="en-US" sz="4800" b="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5000" fill="hold"/>
                                        <p:tgtEl>
                                          <p:spTgt spid="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5"/>
                                        </p:tgtEl>
                                        <p:attrNameLst>
                                          <p:attrName>r</p:attrName>
                                        </p:attrNameLst>
                                      </p:cBhvr>
                                    </p:animRot>
                                  </p:childTnLst>
                                </p:cTn>
                              </p:par>
                              <p:par>
                                <p:cTn id="11" presetID="64" presetClass="path" presetSubtype="0" repeatCount="indefinite" accel="50000" decel="50000" autoRev="1" fill="hold" nodeType="withEffect">
                                  <p:stCondLst>
                                    <p:cond delay="0"/>
                                  </p:stCondLst>
                                  <p:childTnLst>
                                    <p:animMotion origin="layout" path="M -0.00156 0.08324 L 5E-6 -0.1133 " pathEditMode="relative" rAng="0" ptsTypes="AA">
                                      <p:cBhvr>
                                        <p:cTn id="12" dur="5000" spd="-100000" fill="hold"/>
                                        <p:tgtEl>
                                          <p:spTgt spid="31"/>
                                        </p:tgtEl>
                                        <p:attrNameLst>
                                          <p:attrName>ppt_x</p:attrName>
                                          <p:attrName>ppt_y</p:attrName>
                                        </p:attrNameLst>
                                      </p:cBhvr>
                                      <p:rCtr x="100" y="-9800"/>
                                    </p:animMotion>
                                  </p:childTnLst>
                                </p:cTn>
                              </p:par>
                              <p:par>
                                <p:cTn id="13" presetID="64" presetClass="path" presetSubtype="0" repeatCount="indefinite" accel="50000" decel="50000" autoRev="1" fill="hold" nodeType="withEffect">
                                  <p:stCondLst>
                                    <p:cond delay="0"/>
                                  </p:stCondLst>
                                  <p:childTnLst>
                                    <p:animMotion origin="layout" path="M -3.88889E-6 0.17757 L -0.00086 -0.08462 " pathEditMode="relative" rAng="0" ptsTypes="AA">
                                      <p:cBhvr>
                                        <p:cTn id="14" dur="5000" spd="-100000" fill="hold"/>
                                        <p:tgtEl>
                                          <p:spTgt spid="32"/>
                                        </p:tgtEl>
                                        <p:attrNameLst>
                                          <p:attrName>ppt_x</p:attrName>
                                          <p:attrName>ppt_y</p:attrName>
                                        </p:attrNameLst>
                                      </p:cBhvr>
                                      <p:rCtr x="-100" y="-13100"/>
                                    </p:animMotion>
                                  </p:childTnLst>
                                </p:cTn>
                              </p:par>
                              <p:par>
                                <p:cTn id="15" presetID="64" presetClass="path" presetSubtype="0" repeatCount="indefinite" accel="50000" decel="50000" autoRev="1" fill="hold" nodeType="withEffect">
                                  <p:stCondLst>
                                    <p:cond delay="0"/>
                                  </p:stCondLst>
                                  <p:childTnLst>
                                    <p:animMotion origin="layout" path="M -0.00069 0.10428 L -0.00069 -0.13688 " pathEditMode="relative" rAng="0" ptsTypes="AA">
                                      <p:cBhvr>
                                        <p:cTn id="16" dur="5000" spd="-100000" fill="hold"/>
                                        <p:tgtEl>
                                          <p:spTgt spid="33"/>
                                        </p:tgtEl>
                                        <p:attrNameLst>
                                          <p:attrName>ppt_x</p:attrName>
                                          <p:attrName>ppt_y</p:attrName>
                                        </p:attrNameLst>
                                      </p:cBhvr>
                                      <p:rCtr x="0" y="-12100"/>
                                    </p:animMotion>
                                  </p:childTnLst>
                                </p:cTn>
                              </p:par>
                              <p:par>
                                <p:cTn id="17"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18" dur="5000" fill="hold"/>
                                        <p:tgtEl>
                                          <p:spTgt spid="34"/>
                                        </p:tgtEl>
                                        <p:attrNameLst>
                                          <p:attrName>ppt_x</p:attrName>
                                          <p:attrName>ppt_y</p:attrName>
                                        </p:attrNameLst>
                                      </p:cBhvr>
                                      <p:rCtr x="0" y="-11000"/>
                                    </p:animMotion>
                                  </p:childTnLst>
                                </p:cTn>
                              </p:par>
                              <p:par>
                                <p:cTn id="19" presetID="64" presetClass="path" presetSubtype="0" repeatCount="indefinite" accel="50000" decel="50000" autoRev="1" fill="hold" nodeType="withEffect">
                                  <p:stCondLst>
                                    <p:cond delay="0"/>
                                  </p:stCondLst>
                                  <p:childTnLst>
                                    <p:animMotion origin="layout" path="M 0.00017 0.1794 L 3.61111E-6 -0.11597 " pathEditMode="relative" rAng="0" ptsTypes="AA">
                                      <p:cBhvr>
                                        <p:cTn id="20" dur="3000" fill="hold"/>
                                        <p:tgtEl>
                                          <p:spTgt spid="35"/>
                                        </p:tgtEl>
                                        <p:attrNameLst>
                                          <p:attrName>ppt_x</p:attrName>
                                          <p:attrName>ppt_y</p:attrName>
                                        </p:attrNameLst>
                                      </p:cBhvr>
                                      <p:rCtr x="-17" y="-14769"/>
                                    </p:animMotion>
                                  </p:childTnLst>
                                </p:cTn>
                              </p:par>
                              <p:par>
                                <p:cTn id="21" presetID="64" presetClass="path" presetSubtype="0" repeatCount="indefinite" accel="50000" decel="50000" autoRev="1" fill="hold" nodeType="withEffect">
                                  <p:stCondLst>
                                    <p:cond delay="0"/>
                                  </p:stCondLst>
                                  <p:childTnLst>
                                    <p:animMotion origin="layout" path="M 0.00122 0.09387 L 0.00122 -0.14752 " pathEditMode="relative" rAng="0" ptsTypes="AA">
                                      <p:cBhvr>
                                        <p:cTn id="22" dur="5000" fill="hold"/>
                                        <p:tgtEl>
                                          <p:spTgt spid="36"/>
                                        </p:tgtEl>
                                        <p:attrNameLst>
                                          <p:attrName>ppt_x</p:attrName>
                                          <p:attrName>ppt_y</p:attrName>
                                        </p:attrNameLst>
                                      </p:cBhvr>
                                      <p:rCtr x="0" y="-12100"/>
                                    </p:animMotion>
                                  </p:childTnLst>
                                </p:cTn>
                              </p:par>
                              <p:par>
                                <p:cTn id="23" presetID="8" presetClass="emph" presetSubtype="0" repeatCount="indefinite" fill="hold" nodeType="withEffect">
                                  <p:stCondLst>
                                    <p:cond delay="0"/>
                                  </p:stCondLst>
                                  <p:childTnLst>
                                    <p:animRot by="21600000">
                                      <p:cBhvr>
                                        <p:cTn id="24" dur="5000" fill="hold"/>
                                        <p:tgtEl>
                                          <p:spTgt spid="2"/>
                                        </p:tgtEl>
                                        <p:attrNameLst>
                                          <p:attrName>r</p:attrName>
                                        </p:attrNameLst>
                                      </p:cBhvr>
                                    </p:animRot>
                                  </p:childTnLst>
                                </p:cTn>
                              </p:par>
                              <p:par>
                                <p:cTn id="25" presetID="23" presetClass="entr" presetSubtype="16" repeatCount="indefinite" fill="hold" nodeType="withEffect">
                                  <p:stCondLst>
                                    <p:cond delay="500"/>
                                  </p:stCondLst>
                                  <p:endCondLst>
                                    <p:cond evt="onNext" delay="0">
                                      <p:tgtEl>
                                        <p:sldTgt/>
                                      </p:tgtEl>
                                    </p:cond>
                                  </p:endCondLst>
                                  <p:childTnLst>
                                    <p:set>
                                      <p:cBhvr>
                                        <p:cTn id="26" dur="1" fill="hold">
                                          <p:stCondLst>
                                            <p:cond delay="0"/>
                                          </p:stCondLst>
                                        </p:cTn>
                                        <p:tgtEl>
                                          <p:spTgt spid="10282"/>
                                        </p:tgtEl>
                                        <p:attrNameLst>
                                          <p:attrName>style.visibility</p:attrName>
                                        </p:attrNameLst>
                                      </p:cBhvr>
                                      <p:to>
                                        <p:strVal val="visible"/>
                                      </p:to>
                                    </p:set>
                                    <p:anim calcmode="lin" valueType="num">
                                      <p:cBhvr>
                                        <p:cTn id="27" dur="3000" fill="hold"/>
                                        <p:tgtEl>
                                          <p:spTgt spid="10282"/>
                                        </p:tgtEl>
                                        <p:attrNameLst>
                                          <p:attrName>ppt_w</p:attrName>
                                        </p:attrNameLst>
                                      </p:cBhvr>
                                      <p:tavLst>
                                        <p:tav tm="0">
                                          <p:val>
                                            <p:fltVal val="0"/>
                                          </p:val>
                                        </p:tav>
                                        <p:tav tm="100000">
                                          <p:val>
                                            <p:strVal val="#ppt_w"/>
                                          </p:val>
                                        </p:tav>
                                      </p:tavLst>
                                    </p:anim>
                                    <p:anim calcmode="lin" valueType="num">
                                      <p:cBhvr>
                                        <p:cTn id="28" dur="3000" fill="hold"/>
                                        <p:tgtEl>
                                          <p:spTgt spid="10282"/>
                                        </p:tgtEl>
                                        <p:attrNameLst>
                                          <p:attrName>ppt_h</p:attrName>
                                        </p:attrNameLst>
                                      </p:cBhvr>
                                      <p:tavLst>
                                        <p:tav tm="0">
                                          <p:val>
                                            <p:fltVal val="0"/>
                                          </p:val>
                                        </p:tav>
                                        <p:tav tm="100000">
                                          <p:val>
                                            <p:strVal val="#ppt_h"/>
                                          </p:val>
                                        </p:tav>
                                      </p:tavLst>
                                    </p:anim>
                                  </p:childTnLst>
                                </p:cTn>
                              </p:par>
                              <p:par>
                                <p:cTn id="29" presetID="49" presetClass="entr" presetSubtype="0" repeatCount="indefinite" decel="100000" fill="hold" nodeType="withEffect">
                                  <p:stCondLst>
                                    <p:cond delay="500"/>
                                  </p:stCondLst>
                                  <p:childTnLst>
                                    <p:set>
                                      <p:cBhvr>
                                        <p:cTn id="30" dur="1" fill="hold">
                                          <p:stCondLst>
                                            <p:cond delay="0"/>
                                          </p:stCondLst>
                                        </p:cTn>
                                        <p:tgtEl>
                                          <p:spTgt spid="10283"/>
                                        </p:tgtEl>
                                        <p:attrNameLst>
                                          <p:attrName>style.visibility</p:attrName>
                                        </p:attrNameLst>
                                      </p:cBhvr>
                                      <p:to>
                                        <p:strVal val="visible"/>
                                      </p:to>
                                    </p:set>
                                    <p:anim calcmode="lin" valueType="num">
                                      <p:cBhvr>
                                        <p:cTn id="31" dur="3000" fill="hold"/>
                                        <p:tgtEl>
                                          <p:spTgt spid="10283"/>
                                        </p:tgtEl>
                                        <p:attrNameLst>
                                          <p:attrName>ppt_w</p:attrName>
                                        </p:attrNameLst>
                                      </p:cBhvr>
                                      <p:tavLst>
                                        <p:tav tm="0">
                                          <p:val>
                                            <p:fltVal val="0"/>
                                          </p:val>
                                        </p:tav>
                                        <p:tav tm="100000">
                                          <p:val>
                                            <p:strVal val="#ppt_w"/>
                                          </p:val>
                                        </p:tav>
                                      </p:tavLst>
                                    </p:anim>
                                    <p:anim calcmode="lin" valueType="num">
                                      <p:cBhvr>
                                        <p:cTn id="32" dur="3000" fill="hold"/>
                                        <p:tgtEl>
                                          <p:spTgt spid="10283"/>
                                        </p:tgtEl>
                                        <p:attrNameLst>
                                          <p:attrName>ppt_h</p:attrName>
                                        </p:attrNameLst>
                                      </p:cBhvr>
                                      <p:tavLst>
                                        <p:tav tm="0">
                                          <p:val>
                                            <p:fltVal val="0"/>
                                          </p:val>
                                        </p:tav>
                                        <p:tav tm="100000">
                                          <p:val>
                                            <p:strVal val="#ppt_h"/>
                                          </p:val>
                                        </p:tav>
                                      </p:tavLst>
                                    </p:anim>
                                    <p:anim calcmode="lin" valueType="num">
                                      <p:cBhvr>
                                        <p:cTn id="33" dur="3000" fill="hold"/>
                                        <p:tgtEl>
                                          <p:spTgt spid="10283"/>
                                        </p:tgtEl>
                                        <p:attrNameLst>
                                          <p:attrName>style.rotation</p:attrName>
                                        </p:attrNameLst>
                                      </p:cBhvr>
                                      <p:tavLst>
                                        <p:tav tm="0">
                                          <p:val>
                                            <p:fltVal val="360"/>
                                          </p:val>
                                        </p:tav>
                                        <p:tav tm="100000">
                                          <p:val>
                                            <p:fltVal val="0"/>
                                          </p:val>
                                        </p:tav>
                                      </p:tavLst>
                                    </p:anim>
                                    <p:animEffect transition="in" filter="fade">
                                      <p:cBhvr>
                                        <p:cTn id="34" dur="3000"/>
                                        <p:tgtEl>
                                          <p:spTgt spid="10283"/>
                                        </p:tgtEl>
                                      </p:cBhvr>
                                    </p:animEffect>
                                  </p:childTnLst>
                                </p:cTn>
                              </p:par>
                              <p:par>
                                <p:cTn id="35" presetID="23" presetClass="entr" presetSubtype="16" repeatCount="indefinite" fill="hold" nodeType="withEffect">
                                  <p:stCondLst>
                                    <p:cond delay="500"/>
                                  </p:stCondLst>
                                  <p:endCondLst>
                                    <p:cond evt="onNext" delay="0">
                                      <p:tgtEl>
                                        <p:sldTgt/>
                                      </p:tgtEl>
                                    </p:cond>
                                  </p:endCondLst>
                                  <p:childTnLst>
                                    <p:set>
                                      <p:cBhvr>
                                        <p:cTn id="36" dur="1" fill="hold">
                                          <p:stCondLst>
                                            <p:cond delay="0"/>
                                          </p:stCondLst>
                                        </p:cTn>
                                        <p:tgtEl>
                                          <p:spTgt spid="10284"/>
                                        </p:tgtEl>
                                        <p:attrNameLst>
                                          <p:attrName>style.visibility</p:attrName>
                                        </p:attrNameLst>
                                      </p:cBhvr>
                                      <p:to>
                                        <p:strVal val="visible"/>
                                      </p:to>
                                    </p:set>
                                    <p:anim calcmode="lin" valueType="num">
                                      <p:cBhvr>
                                        <p:cTn id="37" dur="3000" fill="hold"/>
                                        <p:tgtEl>
                                          <p:spTgt spid="10284"/>
                                        </p:tgtEl>
                                        <p:attrNameLst>
                                          <p:attrName>ppt_w</p:attrName>
                                        </p:attrNameLst>
                                      </p:cBhvr>
                                      <p:tavLst>
                                        <p:tav tm="0">
                                          <p:val>
                                            <p:fltVal val="0"/>
                                          </p:val>
                                        </p:tav>
                                        <p:tav tm="100000">
                                          <p:val>
                                            <p:strVal val="#ppt_w"/>
                                          </p:val>
                                        </p:tav>
                                      </p:tavLst>
                                    </p:anim>
                                    <p:anim calcmode="lin" valueType="num">
                                      <p:cBhvr>
                                        <p:cTn id="38" dur="3000" fill="hold"/>
                                        <p:tgtEl>
                                          <p:spTgt spid="10284"/>
                                        </p:tgtEl>
                                        <p:attrNameLst>
                                          <p:attrName>ppt_h</p:attrName>
                                        </p:attrNameLst>
                                      </p:cBhvr>
                                      <p:tavLst>
                                        <p:tav tm="0">
                                          <p:val>
                                            <p:fltVal val="0"/>
                                          </p:val>
                                        </p:tav>
                                        <p:tav tm="100000">
                                          <p:val>
                                            <p:strVal val="#ppt_h"/>
                                          </p:val>
                                        </p:tav>
                                      </p:tavLst>
                                    </p:anim>
                                  </p:childTnLst>
                                </p:cTn>
                              </p:par>
                              <p:par>
                                <p:cTn id="39" presetID="53" presetClass="entr" presetSubtype="0" repeatCount="indefinite" fill="hold" nodeType="withEffect">
                                  <p:stCondLst>
                                    <p:cond delay="0"/>
                                  </p:stCondLst>
                                  <p:endCondLst>
                                    <p:cond evt="onNext" delay="0">
                                      <p:tgtEl>
                                        <p:sldTgt/>
                                      </p:tgtEl>
                                    </p:cond>
                                  </p:endCondLst>
                                  <p:childTnLst>
                                    <p:set>
                                      <p:cBhvr>
                                        <p:cTn id="40" dur="1" fill="hold">
                                          <p:stCondLst>
                                            <p:cond delay="0"/>
                                          </p:stCondLst>
                                        </p:cTn>
                                        <p:tgtEl>
                                          <p:spTgt spid="10285"/>
                                        </p:tgtEl>
                                        <p:attrNameLst>
                                          <p:attrName>style.visibility</p:attrName>
                                        </p:attrNameLst>
                                      </p:cBhvr>
                                      <p:to>
                                        <p:strVal val="visible"/>
                                      </p:to>
                                    </p:set>
                                    <p:anim calcmode="lin" valueType="num">
                                      <p:cBhvr>
                                        <p:cTn id="41" dur="1000" fill="hold"/>
                                        <p:tgtEl>
                                          <p:spTgt spid="10285"/>
                                        </p:tgtEl>
                                        <p:attrNameLst>
                                          <p:attrName>ppt_w</p:attrName>
                                        </p:attrNameLst>
                                      </p:cBhvr>
                                      <p:tavLst>
                                        <p:tav tm="0">
                                          <p:val>
                                            <p:fltVal val="0"/>
                                          </p:val>
                                        </p:tav>
                                        <p:tav tm="100000">
                                          <p:val>
                                            <p:strVal val="#ppt_w"/>
                                          </p:val>
                                        </p:tav>
                                      </p:tavLst>
                                    </p:anim>
                                    <p:anim calcmode="lin" valueType="num">
                                      <p:cBhvr>
                                        <p:cTn id="42" dur="1000" fill="hold"/>
                                        <p:tgtEl>
                                          <p:spTgt spid="10285"/>
                                        </p:tgtEl>
                                        <p:attrNameLst>
                                          <p:attrName>ppt_h</p:attrName>
                                        </p:attrNameLst>
                                      </p:cBhvr>
                                      <p:tavLst>
                                        <p:tav tm="0">
                                          <p:val>
                                            <p:fltVal val="0"/>
                                          </p:val>
                                        </p:tav>
                                        <p:tav tm="100000">
                                          <p:val>
                                            <p:strVal val="#ppt_h"/>
                                          </p:val>
                                        </p:tav>
                                      </p:tavLst>
                                    </p:anim>
                                    <p:animEffect transition="in" filter="fade">
                                      <p:cBhvr>
                                        <p:cTn id="43" dur="1000"/>
                                        <p:tgtEl>
                                          <p:spTgt spid="10285"/>
                                        </p:tgtEl>
                                      </p:cBhvr>
                                    </p:animEffect>
                                  </p:childTnLst>
                                </p:cTn>
                              </p:par>
                              <p:par>
                                <p:cTn id="44" presetID="13" presetClass="exit" presetSubtype="16" repeatCount="indefinite" fill="hold" nodeType="withEffect">
                                  <p:stCondLst>
                                    <p:cond delay="500"/>
                                  </p:stCondLst>
                                  <p:endCondLst>
                                    <p:cond evt="onNext" delay="0">
                                      <p:tgtEl>
                                        <p:sldTgt/>
                                      </p:tgtEl>
                                    </p:cond>
                                  </p:endCondLst>
                                  <p:childTnLst>
                                    <p:animEffect transition="out" filter="plus(in)">
                                      <p:cBhvr>
                                        <p:cTn id="45" dur="2000"/>
                                        <p:tgtEl>
                                          <p:spTgt spid="10295"/>
                                        </p:tgtEl>
                                      </p:cBhvr>
                                    </p:animEffect>
                                    <p:set>
                                      <p:cBhvr>
                                        <p:cTn id="46" dur="1" fill="hold">
                                          <p:stCondLst>
                                            <p:cond delay="1999"/>
                                          </p:stCondLst>
                                        </p:cTn>
                                        <p:tgtEl>
                                          <p:spTgt spid="10295"/>
                                        </p:tgtEl>
                                        <p:attrNameLst>
                                          <p:attrName>style.visibility</p:attrName>
                                        </p:attrNameLst>
                                      </p:cBhvr>
                                      <p:to>
                                        <p:strVal val="hidden"/>
                                      </p:to>
                                    </p:set>
                                  </p:childTnLst>
                                </p:cTn>
                              </p:par>
                              <p:par>
                                <p:cTn id="47" presetID="2" presetClass="entr" presetSubtype="2" repeatCount="indefinite" fill="hold" grpId="0" nodeType="withEffect" nodePh="1">
                                  <p:stCondLst>
                                    <p:cond delay="0"/>
                                  </p:stCondLst>
                                  <p:endCondLst>
                                    <p:cond evt="begin" delay="0">
                                      <p:tn val="47"/>
                                    </p:cond>
                                  </p:endCondLst>
                                  <p:childTnLst>
                                    <p:set>
                                      <p:cBhvr>
                                        <p:cTn id="48" dur="1" fill="hold">
                                          <p:stCondLst>
                                            <p:cond delay="0"/>
                                          </p:stCondLst>
                                        </p:cTn>
                                        <p:tgtEl>
                                          <p:spTgt spid="10307"/>
                                        </p:tgtEl>
                                        <p:attrNameLst>
                                          <p:attrName>style.visibility</p:attrName>
                                        </p:attrNameLst>
                                      </p:cBhvr>
                                      <p:to>
                                        <p:strVal val="visible"/>
                                      </p:to>
                                    </p:set>
                                    <p:anim calcmode="lin" valueType="num">
                                      <p:cBhvr additive="base">
                                        <p:cTn id="49" dur="5000" fill="hold"/>
                                        <p:tgtEl>
                                          <p:spTgt spid="10307"/>
                                        </p:tgtEl>
                                        <p:attrNameLst>
                                          <p:attrName>ppt_x</p:attrName>
                                        </p:attrNameLst>
                                      </p:cBhvr>
                                      <p:tavLst>
                                        <p:tav tm="0">
                                          <p:val>
                                            <p:strVal val="1+#ppt_w/2"/>
                                          </p:val>
                                        </p:tav>
                                        <p:tav tm="100000">
                                          <p:val>
                                            <p:strVal val="#ppt_x"/>
                                          </p:val>
                                        </p:tav>
                                      </p:tavLst>
                                    </p:anim>
                                    <p:anim calcmode="lin" valueType="num">
                                      <p:cBhvr additive="base">
                                        <p:cTn id="50" dur="5000" fill="hold"/>
                                        <p:tgtEl>
                                          <p:spTgt spid="10307"/>
                                        </p:tgtEl>
                                        <p:attrNameLst>
                                          <p:attrName>ppt_y</p:attrName>
                                        </p:attrNameLst>
                                      </p:cBhvr>
                                      <p:tavLst>
                                        <p:tav tm="0">
                                          <p:val>
                                            <p:strVal val="#ppt_y"/>
                                          </p:val>
                                        </p:tav>
                                        <p:tav tm="100000">
                                          <p:val>
                                            <p:strVal val="#ppt_y"/>
                                          </p:val>
                                        </p:tav>
                                      </p:tavLst>
                                    </p:anim>
                                  </p:childTnLst>
                                </p:cTn>
                              </p:par>
                              <p:par>
                                <p:cTn id="51" presetID="2" presetClass="entr" presetSubtype="2" repeatCount="indefinite" fill="hold" grpId="0" nodeType="withEffect">
                                  <p:stCondLst>
                                    <p:cond delay="0"/>
                                  </p:stCondLst>
                                  <p:childTnLst>
                                    <p:set>
                                      <p:cBhvr>
                                        <p:cTn id="52" dur="1" fill="hold">
                                          <p:stCondLst>
                                            <p:cond delay="0"/>
                                          </p:stCondLst>
                                        </p:cTn>
                                        <p:tgtEl>
                                          <p:spTgt spid="10306"/>
                                        </p:tgtEl>
                                        <p:attrNameLst>
                                          <p:attrName>style.visibility</p:attrName>
                                        </p:attrNameLst>
                                      </p:cBhvr>
                                      <p:to>
                                        <p:strVal val="visible"/>
                                      </p:to>
                                    </p:set>
                                    <p:anim calcmode="lin" valueType="num">
                                      <p:cBhvr additive="base">
                                        <p:cTn id="53" dur="5000" fill="hold"/>
                                        <p:tgtEl>
                                          <p:spTgt spid="10306"/>
                                        </p:tgtEl>
                                        <p:attrNameLst>
                                          <p:attrName>ppt_x</p:attrName>
                                        </p:attrNameLst>
                                      </p:cBhvr>
                                      <p:tavLst>
                                        <p:tav tm="0">
                                          <p:val>
                                            <p:strVal val="1+#ppt_w/2"/>
                                          </p:val>
                                        </p:tav>
                                        <p:tav tm="100000">
                                          <p:val>
                                            <p:strVal val="#ppt_x"/>
                                          </p:val>
                                        </p:tav>
                                      </p:tavLst>
                                    </p:anim>
                                    <p:anim calcmode="lin" valueType="num">
                                      <p:cBhvr additive="base">
                                        <p:cTn id="54" dur="5000" fill="hold"/>
                                        <p:tgtEl>
                                          <p:spTgt spid="10306"/>
                                        </p:tgtEl>
                                        <p:attrNameLst>
                                          <p:attrName>ppt_y</p:attrName>
                                        </p:attrNameLst>
                                      </p:cBhvr>
                                      <p:tavLst>
                                        <p:tav tm="0">
                                          <p:val>
                                            <p:strVal val="#ppt_y"/>
                                          </p:val>
                                        </p:tav>
                                        <p:tav tm="100000">
                                          <p:val>
                                            <p:strVal val="#ppt_y"/>
                                          </p:val>
                                        </p:tav>
                                      </p:tavLst>
                                    </p:anim>
                                  </p:childTnLst>
                                </p:cTn>
                              </p:par>
                              <p:par>
                                <p:cTn id="55"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56" dur="5000" fill="hold"/>
                                        <p:tgtEl>
                                          <p:spTgt spid="55"/>
                                        </p:tgtEl>
                                        <p:attrNameLst>
                                          <p:attrName>ppt_x</p:attrName>
                                          <p:attrName>ppt_y</p:attrName>
                                        </p:attrNameLst>
                                      </p:cBhvr>
                                      <p:rCtr x="0" y="-110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10303"/>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1" presetClass="mediacall" presetSubtype="0" fill="hold" nodeType="clickEffect">
                                  <p:stCondLst>
                                    <p:cond delay="0"/>
                                  </p:stCondLst>
                                  <p:childTnLst>
                                    <p:cmd type="call" cmd="playFrom(0)">
                                      <p:cBhvr>
                                        <p:cTn id="61" dur="337" fill="hold"/>
                                        <p:tgtEl>
                                          <p:spTgt spid="10303"/>
                                        </p:tgtEl>
                                      </p:cBhvr>
                                    </p:cmd>
                                  </p:childTnLst>
                                </p:cTn>
                              </p:par>
                            </p:childTnLst>
                          </p:cTn>
                        </p:par>
                      </p:childTnLst>
                    </p:cTn>
                  </p:par>
                </p:childTnLst>
              </p:cTn>
              <p:nextCondLst>
                <p:cond evt="onClick" delay="0">
                  <p:tgtEl>
                    <p:spTgt spid="10303"/>
                  </p:tgtEl>
                </p:cond>
              </p:nextCondLst>
            </p:seq>
            <p:audio>
              <p:cMediaNode vol="100000" showWhenStopped="0">
                <p:cTn id="62"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0303"/>
                </p:tgtEl>
              </p:cMediaNode>
            </p:audio>
            <p:audio>
              <p:cMediaNode showWhenStopped="0">
                <p:cTn id="63"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0304"/>
                </p:tgtEl>
              </p:cMediaNode>
            </p:audio>
          </p:childTnLst>
        </p:cTn>
      </p:par>
    </p:tnLst>
    <p:bldLst>
      <p:bldP spid="10306" grpId="0" animBg="1"/>
      <p:bldP spid="1030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17413" name="TextBox 6"/>
          <p:cNvSpPr txBox="1">
            <a:spLocks noChangeArrowheads="1"/>
          </p:cNvSpPr>
          <p:nvPr/>
        </p:nvSpPr>
        <p:spPr bwMode="auto">
          <a:xfrm>
            <a:off x="71438" y="133032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8" name="Lưu đồ: Đầu kết nối 2"/>
          <p:cNvSpPr/>
          <p:nvPr/>
        </p:nvSpPr>
        <p:spPr>
          <a:xfrm>
            <a:off x="555974" y="3398004"/>
            <a:ext cx="2444390" cy="1334379"/>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INPUT</a:t>
            </a:r>
            <a:endParaRPr lang="en-US" sz="2800" dirty="0">
              <a:latin typeface="Times New Roman" pitchFamily="18" charset="0"/>
              <a:cs typeface="Times New Roman" pitchFamily="18" charset="0"/>
            </a:endParaRPr>
          </a:p>
        </p:txBody>
      </p:sp>
      <p:sp>
        <p:nvSpPr>
          <p:cNvPr id="9" name="Lưu đồ: Đầu kết nối 3"/>
          <p:cNvSpPr/>
          <p:nvPr/>
        </p:nvSpPr>
        <p:spPr>
          <a:xfrm>
            <a:off x="785786" y="5072074"/>
            <a:ext cx="2357454" cy="1214446"/>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OUTPUT</a:t>
            </a:r>
          </a:p>
        </p:txBody>
      </p:sp>
      <p:cxnSp>
        <p:nvCxnSpPr>
          <p:cNvPr id="10" name="Đường nối Thẳng 5"/>
          <p:cNvCxnSpPr/>
          <p:nvPr/>
        </p:nvCxnSpPr>
        <p:spPr>
          <a:xfrm rot="16200000" flipH="1">
            <a:off x="-617537" y="4811713"/>
            <a:ext cx="1792287" cy="14287"/>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1" name="Đường nối Thẳng 7"/>
          <p:cNvCxnSpPr/>
          <p:nvPr/>
        </p:nvCxnSpPr>
        <p:spPr>
          <a:xfrm flipV="1">
            <a:off x="285750" y="3984625"/>
            <a:ext cx="271463" cy="1588"/>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3" name="Đường nối Thẳng 8"/>
          <p:cNvCxnSpPr/>
          <p:nvPr/>
        </p:nvCxnSpPr>
        <p:spPr>
          <a:xfrm flipV="1">
            <a:off x="285750" y="5707063"/>
            <a:ext cx="500063" cy="7937"/>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14" name="Lưu đồ: Dữ liệu được Lưu 14"/>
          <p:cNvSpPr/>
          <p:nvPr/>
        </p:nvSpPr>
        <p:spPr>
          <a:xfrm rot="10800000">
            <a:off x="2000250" y="3429000"/>
            <a:ext cx="6215063" cy="1287463"/>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Lưu đồ: Dữ liệu được Lưu 15"/>
          <p:cNvSpPr/>
          <p:nvPr/>
        </p:nvSpPr>
        <p:spPr>
          <a:xfrm rot="10800000">
            <a:off x="1982788" y="5065713"/>
            <a:ext cx="6297612" cy="1276350"/>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ộp Văn bản 16"/>
          <p:cNvSpPr txBox="1">
            <a:spLocks noChangeArrowheads="1"/>
          </p:cNvSpPr>
          <p:nvPr/>
        </p:nvSpPr>
        <p:spPr bwMode="auto">
          <a:xfrm>
            <a:off x="3313113" y="3797300"/>
            <a:ext cx="4545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vào</a:t>
            </a:r>
          </a:p>
        </p:txBody>
      </p:sp>
      <p:sp>
        <p:nvSpPr>
          <p:cNvPr id="17" name="Hộp Văn bản 17"/>
          <p:cNvSpPr txBox="1">
            <a:spLocks noChangeArrowheads="1"/>
          </p:cNvSpPr>
          <p:nvPr/>
        </p:nvSpPr>
        <p:spPr bwMode="auto">
          <a:xfrm>
            <a:off x="3429000" y="5478463"/>
            <a:ext cx="4572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57188" y="857250"/>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70C0"/>
                </a:solidFill>
                <a:latin typeface="Times New Roman" pitchFamily="18" charset="0"/>
                <a:cs typeface="Times New Roman" pitchFamily="18" charset="0"/>
              </a:rPr>
              <a:t>Câu 1: Thuật toán là gì?</a:t>
            </a:r>
          </a:p>
          <a:p>
            <a:pPr eaLnBrk="1" hangingPunct="1"/>
            <a:r>
              <a:rPr lang="en-US" sz="2400">
                <a:latin typeface="Times New Roman" pitchFamily="18" charset="0"/>
                <a:cs typeface="Times New Roman" pitchFamily="18" charset="0"/>
              </a:rPr>
              <a:t>A. Một dãy các cách giải quyết một nhiệm vụ.</a:t>
            </a:r>
          </a:p>
          <a:p>
            <a:pPr eaLnBrk="1" hangingPunct="1"/>
            <a:r>
              <a:rPr lang="en-US" sz="2400">
                <a:latin typeface="Times New Roman" pitchFamily="18" charset="0"/>
                <a:cs typeface="Times New Roman" pitchFamily="18" charset="0"/>
              </a:rPr>
              <a:t>B. Một dãy các kết quả  nhận được khi giải quyết một nhiệm vụ</a:t>
            </a:r>
          </a:p>
          <a:p>
            <a:pPr eaLnBrk="1" hangingPunct="1"/>
            <a:r>
              <a:rPr lang="en-US" sz="2400">
                <a:latin typeface="Times New Roman" pitchFamily="18" charset="0"/>
                <a:cs typeface="Times New Roman" pitchFamily="18" charset="0"/>
              </a:rPr>
              <a:t>C. Một dãy các chỉ dẫn rõ ràng, có trình tự sao cho khi thực hiện những chỉ dẫn này người ta giải quyết được vấn đề hoặc nhiệm vụ đã cho.</a:t>
            </a:r>
          </a:p>
          <a:p>
            <a:pPr eaLnBrk="1" hangingPunct="1"/>
            <a:r>
              <a:rPr lang="en-US" sz="2400">
                <a:latin typeface="Times New Roman" pitchFamily="18" charset="0"/>
                <a:cs typeface="Times New Roman" pitchFamily="18" charset="0"/>
              </a:rPr>
              <a:t>D. Một dãy các dữ liệu đầu vào để giải quyết một nhiệm vụ.</a:t>
            </a:r>
          </a:p>
        </p:txBody>
      </p:sp>
      <p:sp>
        <p:nvSpPr>
          <p:cNvPr id="6" name="Rectangle 5"/>
          <p:cNvSpPr/>
          <p:nvPr/>
        </p:nvSpPr>
        <p:spPr>
          <a:xfrm>
            <a:off x="1142976" y="214290"/>
            <a:ext cx="6173485" cy="646331"/>
          </a:xfrm>
          <a:prstGeom prst="rect">
            <a:avLst/>
          </a:prstGeom>
          <a:noFill/>
        </p:spPr>
        <p:txBody>
          <a:bodyPr>
            <a:spAutoFit/>
          </a:bodyPr>
          <a:lstStyle/>
          <a:p>
            <a:pPr algn="ctr">
              <a:defRPr/>
            </a:pPr>
            <a:r>
              <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Bài tập trắc nghiệm</a:t>
            </a:r>
            <a:endPar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
        <p:nvSpPr>
          <p:cNvPr id="7" name="Oval 6"/>
          <p:cNvSpPr/>
          <p:nvPr/>
        </p:nvSpPr>
        <p:spPr>
          <a:xfrm>
            <a:off x="285750" y="2000250"/>
            <a:ext cx="500063"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285750" y="3571875"/>
            <a:ext cx="83581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70C0"/>
                </a:solidFill>
                <a:latin typeface="Times New Roman" pitchFamily="18" charset="0"/>
                <a:cs typeface="Times New Roman" pitchFamily="18" charset="0"/>
              </a:rPr>
              <a:t>Câu 2: Em hãy chọn các câu đúng?</a:t>
            </a:r>
          </a:p>
          <a:p>
            <a:pPr eaLnBrk="1" hangingPunct="1"/>
            <a:r>
              <a:rPr lang="en-US" sz="2400">
                <a:latin typeface="Times New Roman" pitchFamily="18" charset="0"/>
                <a:cs typeface="Times New Roman" pitchFamily="18" charset="0"/>
              </a:rPr>
              <a:t>A. Thuật toán có đầu ra là kết quả nhận được sau khi thực hiện các bước của thuật toán.</a:t>
            </a:r>
          </a:p>
          <a:p>
            <a:pPr eaLnBrk="1" hangingPunct="1"/>
            <a:r>
              <a:rPr lang="en-US" sz="2400">
                <a:latin typeface="Times New Roman" pitchFamily="18" charset="0"/>
                <a:cs typeface="Times New Roman" pitchFamily="18" charset="0"/>
              </a:rPr>
              <a:t>B. Thuật toán có đầu vào là các dữ liệu ban đầu.</a:t>
            </a:r>
          </a:p>
          <a:p>
            <a:pPr eaLnBrk="1" hangingPunct="1"/>
            <a:r>
              <a:rPr lang="en-US" sz="2400">
                <a:latin typeface="Times New Roman" pitchFamily="18" charset="0"/>
                <a:cs typeface="Times New Roman" pitchFamily="18" charset="0"/>
              </a:rPr>
              <a:t>C. Thuật toán có đầu vào là kết quả nhận được sau khi thực hiện các bước của thuật toán.</a:t>
            </a:r>
          </a:p>
          <a:p>
            <a:pPr eaLnBrk="1" hangingPunct="1"/>
            <a:r>
              <a:rPr lang="en-US" sz="2400">
                <a:latin typeface="Times New Roman" pitchFamily="18" charset="0"/>
                <a:cs typeface="Times New Roman" pitchFamily="18" charset="0"/>
              </a:rPr>
              <a:t>D. Thuật toán có đầu ra là các dữ liệu ban đầu.</a:t>
            </a:r>
          </a:p>
        </p:txBody>
      </p:sp>
      <p:sp>
        <p:nvSpPr>
          <p:cNvPr id="9" name="Oval 8"/>
          <p:cNvSpPr/>
          <p:nvPr/>
        </p:nvSpPr>
        <p:spPr>
          <a:xfrm>
            <a:off x="214313" y="4000500"/>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14313" y="4714875"/>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5564024"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19461" name="TextBox 6"/>
          <p:cNvSpPr txBox="1">
            <a:spLocks noChangeArrowheads="1"/>
          </p:cNvSpPr>
          <p:nvPr/>
        </p:nvSpPr>
        <p:spPr bwMode="auto">
          <a:xfrm>
            <a:off x="71438" y="133032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18" name="TextBox 9"/>
          <p:cNvSpPr txBox="1">
            <a:spLocks noChangeArrowheads="1"/>
          </p:cNvSpPr>
          <p:nvPr/>
        </p:nvSpPr>
        <p:spPr bwMode="auto">
          <a:xfrm>
            <a:off x="15875" y="3189288"/>
            <a:ext cx="528637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II. Mô tả thuật toán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500063"/>
            <a:ext cx="12144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7"/>
          <p:cNvSpPr txBox="1">
            <a:spLocks noChangeArrowheads="1"/>
          </p:cNvSpPr>
          <p:nvPr/>
        </p:nvSpPr>
        <p:spPr bwMode="auto">
          <a:xfrm>
            <a:off x="1643063" y="571500"/>
            <a:ext cx="707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285720" y="77490"/>
            <a:ext cx="8829598"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Thuật toán - Cách gấp trò chơi Đông – Tây – Nam – Bắc</a:t>
            </a:r>
          </a:p>
        </p:txBody>
      </p:sp>
      <p:sp>
        <p:nvSpPr>
          <p:cNvPr id="20485" name="TextBox 9"/>
          <p:cNvSpPr txBox="1">
            <a:spLocks noChangeArrowheads="1"/>
          </p:cNvSpPr>
          <p:nvPr/>
        </p:nvSpPr>
        <p:spPr bwMode="auto">
          <a:xfrm>
            <a:off x="1643063" y="1214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2: Gấp bốn góc của tờ giấy vào tâm.</a:t>
            </a:r>
          </a:p>
        </p:txBody>
      </p:sp>
      <p:pic>
        <p:nvPicPr>
          <p:cNvPr id="204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214438"/>
            <a:ext cx="1214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11"/>
          <p:cNvSpPr txBox="1">
            <a:spLocks noChangeArrowheads="1"/>
          </p:cNvSpPr>
          <p:nvPr/>
        </p:nvSpPr>
        <p:spPr bwMode="auto">
          <a:xfrm>
            <a:off x="1643063" y="1714500"/>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3: Lật mặt bên kia.</a:t>
            </a:r>
          </a:p>
        </p:txBody>
      </p:sp>
      <p:pic>
        <p:nvPicPr>
          <p:cNvPr id="2048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857375"/>
            <a:ext cx="1143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2286000"/>
            <a:ext cx="12144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2786063"/>
            <a:ext cx="11430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3" y="3429000"/>
            <a:ext cx="9286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Box 16"/>
          <p:cNvSpPr txBox="1">
            <a:spLocks noChangeArrowheads="1"/>
          </p:cNvSpPr>
          <p:nvPr/>
        </p:nvSpPr>
        <p:spPr bwMode="auto">
          <a:xfrm>
            <a:off x="1643063" y="2214563"/>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4: Tiếp tục gấp bốn góc vào tâm.</a:t>
            </a:r>
          </a:p>
        </p:txBody>
      </p:sp>
      <p:sp>
        <p:nvSpPr>
          <p:cNvPr id="20493" name="TextBox 17"/>
          <p:cNvSpPr txBox="1">
            <a:spLocks noChangeArrowheads="1"/>
          </p:cNvSpPr>
          <p:nvPr/>
        </p:nvSpPr>
        <p:spPr bwMode="auto">
          <a:xfrm>
            <a:off x="1643063" y="2714625"/>
            <a:ext cx="7500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5: Đặt tờ giấy đã gấp nằm ngang, luồn ngón cái và ngón trỏ của hai tay vào bốn góc ở mặt dưới.</a:t>
            </a:r>
          </a:p>
        </p:txBody>
      </p:sp>
      <p:sp>
        <p:nvSpPr>
          <p:cNvPr id="20494" name="TextBox 18"/>
          <p:cNvSpPr txBox="1">
            <a:spLocks noChangeArrowheads="1"/>
          </p:cNvSpPr>
          <p:nvPr/>
        </p:nvSpPr>
        <p:spPr bwMode="auto">
          <a:xfrm>
            <a:off x="1643063" y="3500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6: Chỉnh sửa các nếp gấp.</a:t>
            </a:r>
          </a:p>
        </p:txBody>
      </p:sp>
      <p:sp>
        <p:nvSpPr>
          <p:cNvPr id="20495" name="TextBox 15"/>
          <p:cNvSpPr txBox="1">
            <a:spLocks noChangeArrowheads="1"/>
          </p:cNvSpPr>
          <p:nvPr/>
        </p:nvSpPr>
        <p:spPr bwMode="auto">
          <a:xfrm>
            <a:off x="714375" y="6215063"/>
            <a:ext cx="771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t>
            </a:r>
          </a:p>
        </p:txBody>
      </p:sp>
      <p:sp>
        <p:nvSpPr>
          <p:cNvPr id="20496" name="TextBox 16"/>
          <p:cNvSpPr txBox="1">
            <a:spLocks noChangeArrowheads="1"/>
          </p:cNvSpPr>
          <p:nvPr/>
        </p:nvSpPr>
        <p:spPr bwMode="auto">
          <a:xfrm>
            <a:off x="214313" y="4787900"/>
            <a:ext cx="8929687"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spcAft>
                <a:spcPts val="600"/>
              </a:spcAft>
            </a:pPr>
            <a:r>
              <a:rPr lang="en-US" sz="2400">
                <a:latin typeface="Times New Roman" pitchFamily="18" charset="0"/>
                <a:cs typeface="Times New Roman" pitchFamily="18" charset="0"/>
              </a:rPr>
              <a:t>Câu 1: Ngoài cách trình bày thuật toán bằng ngôn ngữ tự nhiên trên, em còn biết cách nào khác không? Cách đó có hiệu quả không? Vì sao?</a:t>
            </a:r>
          </a:p>
          <a:p>
            <a:pPr eaLnBrk="1" hangingPunct="1">
              <a:spcBef>
                <a:spcPts val="600"/>
              </a:spcBef>
              <a:spcAft>
                <a:spcPts val="600"/>
              </a:spcAft>
            </a:pPr>
            <a:r>
              <a:rPr lang="en-US" sz="2400">
                <a:latin typeface="Times New Roman" pitchFamily="18" charset="0"/>
                <a:cs typeface="Times New Roman" pitchFamily="18" charset="0"/>
              </a:rPr>
              <a:t>Câu 2: Em hãy mô tả lại cách gấp hình trò chơi Đông – Tây – Nam – Bắc theo cách đó?</a:t>
            </a:r>
          </a:p>
        </p:txBody>
      </p:sp>
      <p:sp>
        <p:nvSpPr>
          <p:cNvPr id="17" name="Rectangle 16"/>
          <p:cNvSpPr/>
          <p:nvPr/>
        </p:nvSpPr>
        <p:spPr>
          <a:xfrm>
            <a:off x="928662" y="4002463"/>
            <a:ext cx="7572428"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i="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Hoạt động nhóm</a:t>
            </a:r>
            <a:r>
              <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400">
                <a:ln w="11430"/>
                <a:effectLst>
                  <a:outerShdw blurRad="50800" dist="39000" dir="5460000" algn="tl">
                    <a:srgbClr val="000000">
                      <a:alpha val="38000"/>
                    </a:srgbClr>
                  </a:outerShdw>
                </a:effectLst>
                <a:latin typeface="Times New Roman" pitchFamily="18" charset="0"/>
                <a:cs typeface="Times New Roman" pitchFamily="18" charset="0"/>
              </a:rPr>
              <a:t>( thời gian: 10 phút)</a:t>
            </a: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251450" y="1631950"/>
            <a:ext cx="2643188" cy="285750"/>
          </a:xfrm>
          <a:prstGeom prst="ellipse">
            <a:avLst/>
          </a:prstGeom>
          <a:solidFill>
            <a:schemeClr val="accent3">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sp>
        <p:nvSpPr>
          <p:cNvPr id="25" name="Parallelogram 24"/>
          <p:cNvSpPr/>
          <p:nvPr/>
        </p:nvSpPr>
        <p:spPr>
          <a:xfrm>
            <a:off x="4500563" y="2143125"/>
            <a:ext cx="4143375" cy="357188"/>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Tờ giấy hình vuông</a:t>
            </a:r>
          </a:p>
        </p:txBody>
      </p:sp>
      <p:sp>
        <p:nvSpPr>
          <p:cNvPr id="27" name="Rectangle 26"/>
          <p:cNvSpPr/>
          <p:nvPr/>
        </p:nvSpPr>
        <p:spPr>
          <a:xfrm>
            <a:off x="4214813" y="2786063"/>
            <a:ext cx="4714875" cy="525462"/>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Gấp hai đường chéo của hình vuông để tạo nếp gấp, mở tờ giấy ra.</a:t>
            </a:r>
          </a:p>
        </p:txBody>
      </p:sp>
      <p:sp>
        <p:nvSpPr>
          <p:cNvPr id="29" name="Rectangle 28"/>
          <p:cNvSpPr/>
          <p:nvPr/>
        </p:nvSpPr>
        <p:spPr>
          <a:xfrm>
            <a:off x="4233863" y="3579813"/>
            <a:ext cx="4676775" cy="369887"/>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Gấp bốn gốc của tờ giấy vào tâm.</a:t>
            </a:r>
          </a:p>
        </p:txBody>
      </p:sp>
      <p:sp>
        <p:nvSpPr>
          <p:cNvPr id="30" name="Rectangle 29"/>
          <p:cNvSpPr/>
          <p:nvPr/>
        </p:nvSpPr>
        <p:spPr>
          <a:xfrm>
            <a:off x="4214813" y="4214813"/>
            <a:ext cx="4714875" cy="28575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Lật mặt bên kia.</a:t>
            </a:r>
          </a:p>
        </p:txBody>
      </p:sp>
      <p:sp>
        <p:nvSpPr>
          <p:cNvPr id="31" name="Rectangle 30"/>
          <p:cNvSpPr/>
          <p:nvPr/>
        </p:nvSpPr>
        <p:spPr>
          <a:xfrm>
            <a:off x="4214813" y="4722813"/>
            <a:ext cx="4714875" cy="492125"/>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600">
                <a:solidFill>
                  <a:schemeClr val="tx1"/>
                </a:solidFill>
                <a:latin typeface="Times New Roman" pitchFamily="18" charset="0"/>
                <a:cs typeface="Times New Roman" pitchFamily="18" charset="0"/>
              </a:rPr>
              <a:t>Đặt tờ giấy đã gấp nằm ngang, luồn ngón cái và ngón trỏ của hai tay vào bốn góc ở mặt dưới.</a:t>
            </a:r>
          </a:p>
        </p:txBody>
      </p:sp>
      <p:cxnSp>
        <p:nvCxnSpPr>
          <p:cNvPr id="35" name="Straight Arrow Connector 34"/>
          <p:cNvCxnSpPr/>
          <p:nvPr/>
        </p:nvCxnSpPr>
        <p:spPr>
          <a:xfrm rot="5400000">
            <a:off x="6504781" y="6396832"/>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219575" y="5397500"/>
            <a:ext cx="4705350" cy="31750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Chỉnh sửa các nếp gấp</a:t>
            </a:r>
          </a:p>
        </p:txBody>
      </p:sp>
      <p:sp>
        <p:nvSpPr>
          <p:cNvPr id="37" name="Oval 36"/>
          <p:cNvSpPr/>
          <p:nvPr/>
        </p:nvSpPr>
        <p:spPr>
          <a:xfrm>
            <a:off x="5108575" y="6500813"/>
            <a:ext cx="2928938" cy="357187"/>
          </a:xfrm>
          <a:prstGeom prst="ellipse">
            <a:avLst/>
          </a:prstGeom>
          <a:solidFill>
            <a:schemeClr val="accent3">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sp>
        <p:nvSpPr>
          <p:cNvPr id="18" name="Parallelogram 17"/>
          <p:cNvSpPr/>
          <p:nvPr/>
        </p:nvSpPr>
        <p:spPr>
          <a:xfrm>
            <a:off x="4357688" y="5945188"/>
            <a:ext cx="4429125" cy="341312"/>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Hình trò chơi Đông – Tây – Nam – Bắc </a:t>
            </a:r>
          </a:p>
        </p:txBody>
      </p:sp>
      <p:pic>
        <p:nvPicPr>
          <p:cNvPr id="20" name="Picture 19" descr="C:\Users\Administrator\Documents\Lightshot\Screenshot_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571750"/>
            <a:ext cx="31432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Box 20"/>
          <p:cNvSpPr txBox="1">
            <a:spLocks noChangeArrowheads="1"/>
          </p:cNvSpPr>
          <p:nvPr/>
        </p:nvSpPr>
        <p:spPr bwMode="auto">
          <a:xfrm>
            <a:off x="142875" y="1500188"/>
            <a:ext cx="4286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Sơ đồ khối mô tả cách gấp hình trò chơi Đông – Tây – Nam – Bắc.</a:t>
            </a:r>
          </a:p>
        </p:txBody>
      </p:sp>
      <p:cxnSp>
        <p:nvCxnSpPr>
          <p:cNvPr id="22" name="Straight Arrow Connector 21"/>
          <p:cNvCxnSpPr/>
          <p:nvPr/>
        </p:nvCxnSpPr>
        <p:spPr>
          <a:xfrm rot="5400000">
            <a:off x="6504781" y="5818982"/>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503194" y="532526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503194" y="461089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6503194" y="409019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6503194" y="346154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6503194" y="263286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539706" y="1993107"/>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19"/>
          <p:cNvSpPr txBox="1">
            <a:spLocks noChangeArrowheads="1"/>
          </p:cNvSpPr>
          <p:nvPr/>
        </p:nvSpPr>
        <p:spPr bwMode="auto">
          <a:xfrm>
            <a:off x="142875" y="7938"/>
            <a:ext cx="8858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Người ta dùng sơ đồ tư duy, sơ đồ khối…để trình bày thuật toán. Đặc biệt việc sử dụng sơ đồ khối để mô tả thuật toán vì nó tuân theo một tiêu chuẩn quốc tế nên con người dù bất kể quốc gia nào cũng có thể hiểu.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41"/>
                                        </p:tgtEl>
                                        <p:attrNameLst>
                                          <p:attrName>style.visibility</p:attrName>
                                        </p:attrNameLst>
                                      </p:cBhvr>
                                      <p:to>
                                        <p:strVal val="visible"/>
                                      </p:to>
                                    </p:set>
                                    <p:animEffect transition="in" filter="box(in)">
                                      <p:cBhvr>
                                        <p:cTn id="12" dur="500"/>
                                        <p:tgtEl>
                                          <p:spTgt spid="225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nodeType="afterGroup">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par>
                          <p:cTn id="32" fill="hold" nodeType="afterGroup">
                            <p:stCondLst>
                              <p:cond delay="1000"/>
                            </p:stCondLst>
                            <p:childTnLst>
                              <p:par>
                                <p:cTn id="33" presetID="22" presetClass="entr" presetSubtype="1"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500"/>
                                        <p:tgtEl>
                                          <p:spTgt spid="27"/>
                                        </p:tgtEl>
                                      </p:cBhvr>
                                    </p:animEffect>
                                  </p:childTnLst>
                                </p:cTn>
                              </p:par>
                            </p:childTnLst>
                          </p:cTn>
                        </p:par>
                        <p:par>
                          <p:cTn id="39" fill="hold" nodeType="afterGroup">
                            <p:stCondLst>
                              <p:cond delay="1500"/>
                            </p:stCondLst>
                            <p:childTnLst>
                              <p:par>
                                <p:cTn id="40" presetID="22" presetClass="entr" presetSubtype="1"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500"/>
                                        <p:tgtEl>
                                          <p:spTgt spid="39"/>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500"/>
                                        <p:tgtEl>
                                          <p:spTgt spid="29"/>
                                        </p:tgtEl>
                                      </p:cBhvr>
                                    </p:animEffect>
                                  </p:childTnLst>
                                </p:cTn>
                              </p:par>
                            </p:childTnLst>
                          </p:cTn>
                        </p:par>
                        <p:par>
                          <p:cTn id="46" fill="hold" nodeType="afterGroup">
                            <p:stCondLst>
                              <p:cond delay="2000"/>
                            </p:stCondLst>
                            <p:childTnLst>
                              <p:par>
                                <p:cTn id="47" presetID="22" presetClass="entr" presetSubtype="1"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500"/>
                                        <p:tgtEl>
                                          <p:spTgt spid="30"/>
                                        </p:tgtEl>
                                      </p:cBhvr>
                                    </p:animEffect>
                                  </p:childTnLst>
                                </p:cTn>
                              </p:par>
                            </p:childTnLst>
                          </p:cTn>
                        </p:par>
                        <p:par>
                          <p:cTn id="53" fill="hold" nodeType="afterGroup">
                            <p:stCondLst>
                              <p:cond delay="2500"/>
                            </p:stCondLst>
                            <p:childTnLst>
                              <p:par>
                                <p:cTn id="54" presetID="22" presetClass="entr" presetSubtype="1"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up)">
                                      <p:cBhvr>
                                        <p:cTn id="56" dur="500"/>
                                        <p:tgtEl>
                                          <p:spTgt spid="2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up)">
                                      <p:cBhvr>
                                        <p:cTn id="59" dur="500"/>
                                        <p:tgtEl>
                                          <p:spTgt spid="31"/>
                                        </p:tgtEl>
                                      </p:cBhvr>
                                    </p:animEffect>
                                  </p:childTnLst>
                                </p:cTn>
                              </p:par>
                            </p:childTnLst>
                          </p:cTn>
                        </p:par>
                        <p:par>
                          <p:cTn id="60" fill="hold" nodeType="afterGroup">
                            <p:stCondLst>
                              <p:cond delay="3000"/>
                            </p:stCondLst>
                            <p:childTnLst>
                              <p:par>
                                <p:cTn id="61" presetID="22" presetClass="entr" presetSubtype="1"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500"/>
                                        <p:tgtEl>
                                          <p:spTgt spid="23"/>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up)">
                                      <p:cBhvr>
                                        <p:cTn id="66" dur="500"/>
                                        <p:tgtEl>
                                          <p:spTgt spid="36"/>
                                        </p:tgtEl>
                                      </p:cBhvr>
                                    </p:animEffect>
                                  </p:childTnLst>
                                </p:cTn>
                              </p:par>
                            </p:childTnLst>
                          </p:cTn>
                        </p:par>
                        <p:par>
                          <p:cTn id="67" fill="hold" nodeType="afterGroup">
                            <p:stCondLst>
                              <p:cond delay="3500"/>
                            </p:stCondLst>
                            <p:childTnLst>
                              <p:par>
                                <p:cTn id="68" presetID="22" presetClass="entr" presetSubtype="1"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up)">
                                      <p:cBhvr>
                                        <p:cTn id="73" dur="500"/>
                                        <p:tgtEl>
                                          <p:spTgt spid="18"/>
                                        </p:tgtEl>
                                      </p:cBhvr>
                                    </p:animEffect>
                                  </p:childTnLst>
                                </p:cTn>
                              </p:par>
                            </p:childTnLst>
                          </p:cTn>
                        </p:par>
                        <p:par>
                          <p:cTn id="74" fill="hold" nodeType="afterGroup">
                            <p:stCondLst>
                              <p:cond delay="4000"/>
                            </p:stCondLst>
                            <p:childTnLst>
                              <p:par>
                                <p:cTn id="75" presetID="22" presetClass="entr" presetSubtype="1"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up)">
                                      <p:cBhvr>
                                        <p:cTn id="77" dur="500"/>
                                        <p:tgtEl>
                                          <p:spTgt spid="35"/>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up)">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27" grpId="0" animBg="1"/>
      <p:bldP spid="29" grpId="0" animBg="1"/>
      <p:bldP spid="30" grpId="0" animBg="1"/>
      <p:bldP spid="31" grpId="0" animBg="1"/>
      <p:bldP spid="36" grpId="0" animBg="1"/>
      <p:bldP spid="37" grpId="0" animBg="1"/>
      <p:bldP spid="18" grpId="0" animBg="1"/>
      <p:bldP spid="22541"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sers\Administrator\Documents\Lightshot\Screenshot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214313"/>
            <a:ext cx="4017963"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14313"/>
            <a:ext cx="435768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4786313"/>
            <a:ext cx="371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a:off x="857250" y="5429250"/>
            <a:ext cx="7143750" cy="714375"/>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a:solidFill>
                  <a:schemeClr val="tx1"/>
                </a:solidFill>
              </a:rPr>
              <a:t>Theo em có mấy cách để mô tả một thuật toán?</a:t>
            </a:r>
          </a:p>
          <a:p>
            <a:pPr>
              <a:defRPr/>
            </a:pPr>
            <a:r>
              <a:rPr lang="en-US" sz="2400">
                <a:solidFill>
                  <a:schemeClr val="tx1"/>
                </a:solidFill>
              </a:rPr>
              <a:t>Sơ đồ khối của thuật toán là gì?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8"/>
          <p:cNvSpPr txBox="1">
            <a:spLocks noChangeArrowheads="1"/>
          </p:cNvSpPr>
          <p:nvPr/>
        </p:nvSpPr>
        <p:spPr bwMode="auto">
          <a:xfrm>
            <a:off x="1357313" y="180975"/>
            <a:ext cx="707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830262"/>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I. Thuật toán</a:t>
            </a:r>
          </a:p>
          <a:p>
            <a:pPr marL="457200" indent="-457200">
              <a:defRPr/>
            </a:pPr>
            <a:r>
              <a:rPr lang="en-US" sz="24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217180" cy="461665"/>
          </a:xfrm>
          <a:prstGeom prst="rect">
            <a:avLst/>
          </a:prstGeom>
          <a:noFill/>
        </p:spPr>
        <p:txBody>
          <a:bodyPr wrap="none">
            <a:spAutoFit/>
          </a:bodyPr>
          <a:lstStyle/>
          <a:p>
            <a:pPr algn="ctr">
              <a:defRPr/>
            </a:pPr>
            <a:r>
              <a:rPr lang="en-US" sz="24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23557" name="TextBox 6"/>
          <p:cNvSpPr txBox="1">
            <a:spLocks noChangeArrowheads="1"/>
          </p:cNvSpPr>
          <p:nvPr/>
        </p:nvSpPr>
        <p:spPr bwMode="auto">
          <a:xfrm>
            <a:off x="71438" y="1143000"/>
            <a:ext cx="885825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357438"/>
            <a:ext cx="6715125" cy="461962"/>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18" name="TextBox 9"/>
          <p:cNvSpPr txBox="1">
            <a:spLocks noChangeArrowheads="1"/>
          </p:cNvSpPr>
          <p:nvPr/>
        </p:nvSpPr>
        <p:spPr bwMode="auto">
          <a:xfrm>
            <a:off x="15875" y="2714625"/>
            <a:ext cx="5286375" cy="461963"/>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II. Mô tả thuật toán </a:t>
            </a:r>
          </a:p>
        </p:txBody>
      </p:sp>
      <p:sp>
        <p:nvSpPr>
          <p:cNvPr id="9" name="TextBox 8"/>
          <p:cNvSpPr txBox="1">
            <a:spLocks noChangeArrowheads="1"/>
          </p:cNvSpPr>
          <p:nvPr/>
        </p:nvSpPr>
        <p:spPr bwMode="auto">
          <a:xfrm>
            <a:off x="142875" y="3143250"/>
            <a:ext cx="8786813"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1pPr>
            <a:lvl2pPr marL="742950" indent="-28575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2pPr>
            <a:lvl3pPr marL="11430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3pPr>
            <a:lvl4pPr marL="16002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4pPr>
            <a:lvl5pPr marL="20574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9pPr>
          </a:lstStyle>
          <a:p>
            <a:pPr algn="just"/>
            <a:r>
              <a:rPr lang="en-US" sz="2400">
                <a:latin typeface="Times New Roman" pitchFamily="18" charset="0"/>
                <a:cs typeface="Times New Roman" pitchFamily="18" charset="0"/>
              </a:rPr>
              <a:t>- Có hai cách để mô tả thuật toán là liệt kê các bước bằng ngôn ngữ tự nhiên và sử dụng sơ đồ khối. </a:t>
            </a:r>
          </a:p>
          <a:p>
            <a:pPr algn="just">
              <a:buFontTx/>
              <a:buChar char="-"/>
            </a:pPr>
            <a:r>
              <a:rPr lang="en-US" sz="2400">
                <a:latin typeface="Times New Roman" pitchFamily="18" charset="0"/>
                <a:cs typeface="Times New Roman" pitchFamily="18" charset="0"/>
              </a:rPr>
              <a:t> Sơ đồ khối của thuật toán là một sơ đồ gồm các hình mô tả các bước và đường có mũi tên để chỉ hướng thực hiện</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110163"/>
            <a:ext cx="40719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3500438" y="4714875"/>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latin typeface="Times New Roman" pitchFamily="18" charset="0"/>
                <a:cs typeface="Times New Roman" pitchFamily="18" charset="0"/>
              </a:rPr>
              <a:t>Quy ước</a:t>
            </a: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5253038"/>
            <a:ext cx="40957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par>
                          <p:cTn id="13" fill="hold" nodeType="afterGroup">
                            <p:stCondLst>
                              <p:cond delay="2000"/>
                            </p:stCondLst>
                            <p:childTnLst>
                              <p:par>
                                <p:cTn id="14" presetID="22" presetClass="entr" presetSubtype="8" fill="hold" nodeType="afterEffect">
                                  <p:stCondLst>
                                    <p:cond delay="0"/>
                                  </p:stCondLst>
                                  <p:childTnLst>
                                    <p:set>
                                      <p:cBhvr>
                                        <p:cTn id="15" dur="1" fill="hold">
                                          <p:stCondLst>
                                            <p:cond delay="0"/>
                                          </p:stCondLst>
                                        </p:cTn>
                                        <p:tgtEl>
                                          <p:spTgt spid="35842"/>
                                        </p:tgtEl>
                                        <p:attrNameLst>
                                          <p:attrName>style.visibility</p:attrName>
                                        </p:attrNameLst>
                                      </p:cBhvr>
                                      <p:to>
                                        <p:strVal val="visible"/>
                                      </p:to>
                                    </p:set>
                                    <p:animEffect transition="in" filter="wipe(left)">
                                      <p:cBhvr>
                                        <p:cTn id="16" dur="500"/>
                                        <p:tgtEl>
                                          <p:spTgt spid="35842"/>
                                        </p:tgtEl>
                                      </p:cBhvr>
                                    </p:animEffect>
                                  </p:childTnLst>
                                </p:cTn>
                              </p:par>
                            </p:childTnLst>
                          </p:cTn>
                        </p:par>
                        <p:par>
                          <p:cTn id="17" fill="hold" nodeType="afterGroup">
                            <p:stCondLst>
                              <p:cond delay="2500"/>
                            </p:stCondLst>
                            <p:childTnLst>
                              <p:par>
                                <p:cTn id="18" presetID="22" presetClass="entr" presetSubtype="8" fill="hold" nodeType="afterEffect">
                                  <p:stCondLst>
                                    <p:cond delay="0"/>
                                  </p:stCondLst>
                                  <p:childTnLst>
                                    <p:set>
                                      <p:cBhvr>
                                        <p:cTn id="19" dur="1" fill="hold">
                                          <p:stCondLst>
                                            <p:cond delay="0"/>
                                          </p:stCondLst>
                                        </p:cTn>
                                        <p:tgtEl>
                                          <p:spTgt spid="35843"/>
                                        </p:tgtEl>
                                        <p:attrNameLst>
                                          <p:attrName>style.visibility</p:attrName>
                                        </p:attrNameLst>
                                      </p:cBhvr>
                                      <p:to>
                                        <p:strVal val="visible"/>
                                      </p:to>
                                    </p:set>
                                    <p:animEffect transition="in" filter="wipe(left)">
                                      <p:cBhvr>
                                        <p:cTn id="20"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Users\Administrator\Documents\Lightshot\Screenshot_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1428750"/>
            <a:ext cx="4214812"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4"/>
          <p:cNvSpPr txBox="1">
            <a:spLocks noChangeArrowheads="1"/>
          </p:cNvSpPr>
          <p:nvPr/>
        </p:nvSpPr>
        <p:spPr bwMode="auto">
          <a:xfrm>
            <a:off x="214313" y="1631950"/>
            <a:ext cx="464343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Bạn An đã sửa công thức làm kem sữa chua dưa hấu thành công thức làm kem sữa chua xoài như hình 6.5.</a:t>
            </a:r>
          </a:p>
          <a:p>
            <a:pPr algn="just" eaLnBrk="1" hangingPunct="1"/>
            <a:r>
              <a:rPr lang="en-US" sz="2400">
                <a:latin typeface="Times New Roman" pitchFamily="18" charset="0"/>
                <a:cs typeface="Times New Roman" pitchFamily="18" charset="0"/>
              </a:rPr>
              <a:t>a. Phần hướng dẫn làm kem sữa chua xoài gồm 7 bước là 1 thuật toán. Em hãy xác định đầu vào và đầu ra của thuật toán làm kem sữa chua xoài.</a:t>
            </a:r>
          </a:p>
          <a:p>
            <a:pPr algn="just" eaLnBrk="1" hangingPunct="1"/>
            <a:r>
              <a:rPr lang="en-US" sz="2400">
                <a:latin typeface="Times New Roman" pitchFamily="18" charset="0"/>
                <a:cs typeface="Times New Roman" pitchFamily="18" charset="0"/>
              </a:rPr>
              <a:t>b. Em hãy dùng sơ đồ khối để thể hiện thuật toán đó</a:t>
            </a:r>
          </a:p>
        </p:txBody>
      </p:sp>
      <p:sp>
        <p:nvSpPr>
          <p:cNvPr id="7" name="Rectangle 6"/>
          <p:cNvSpPr/>
          <p:nvPr/>
        </p:nvSpPr>
        <p:spPr>
          <a:xfrm>
            <a:off x="2214546" y="214290"/>
            <a:ext cx="3786214" cy="1077218"/>
          </a:xfrm>
          <a:prstGeom prst="rect">
            <a:avLst/>
          </a:prstGeom>
          <a:noFill/>
        </p:spPr>
        <p:txBody>
          <a:bodyPr>
            <a:spAutoFit/>
          </a:bodyPr>
          <a:lstStyle/>
          <a:p>
            <a:pPr algn="ctr">
              <a:defRPr/>
            </a:pPr>
            <a:r>
              <a:rPr 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Hoạt động nhóm</a:t>
            </a:r>
          </a:p>
          <a:p>
            <a:pPr algn="ctr">
              <a:defRPr/>
            </a:pPr>
            <a:r>
              <a:rPr 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thời gian 10 phút)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285750" y="7938"/>
            <a:ext cx="6429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a. Đầu vào: xoài, sữa chua, mật ong</a:t>
            </a:r>
          </a:p>
          <a:p>
            <a:pPr algn="just" eaLnBrk="1" hangingPunct="1"/>
            <a:r>
              <a:rPr lang="en-US" sz="2400">
                <a:latin typeface="Times New Roman" pitchFamily="18" charset="0"/>
                <a:cs typeface="Times New Roman" pitchFamily="18" charset="0"/>
              </a:rPr>
              <a:t>     Đầu ra: kem sữa chua xoài</a:t>
            </a:r>
          </a:p>
        </p:txBody>
      </p:sp>
      <p:sp>
        <p:nvSpPr>
          <p:cNvPr id="5" name="Oval 4"/>
          <p:cNvSpPr/>
          <p:nvPr/>
        </p:nvSpPr>
        <p:spPr>
          <a:xfrm>
            <a:off x="2884488" y="1243013"/>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cxnSp>
        <p:nvCxnSpPr>
          <p:cNvPr id="7" name="Straight Arrow Connector 6"/>
          <p:cNvCxnSpPr/>
          <p:nvPr/>
        </p:nvCxnSpPr>
        <p:spPr>
          <a:xfrm rot="5400000">
            <a:off x="3875087" y="16779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Parallelogram 8"/>
          <p:cNvSpPr/>
          <p:nvPr/>
        </p:nvSpPr>
        <p:spPr>
          <a:xfrm>
            <a:off x="1690688" y="1797050"/>
            <a:ext cx="4500562" cy="469900"/>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Lấy 250g xoài, 100g sữa chua, 1 thìa cà phê mật ong</a:t>
            </a:r>
          </a:p>
        </p:txBody>
      </p:sp>
      <p:sp>
        <p:nvSpPr>
          <p:cNvPr id="11" name="Rectangle 10"/>
          <p:cNvSpPr/>
          <p:nvPr/>
        </p:nvSpPr>
        <p:spPr>
          <a:xfrm>
            <a:off x="1541463" y="2533650"/>
            <a:ext cx="4857750" cy="25241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xoài vào tô</a:t>
            </a:r>
          </a:p>
        </p:txBody>
      </p:sp>
      <p:sp>
        <p:nvSpPr>
          <p:cNvPr id="12" name="Rectangle 11"/>
          <p:cNvSpPr/>
          <p:nvPr/>
        </p:nvSpPr>
        <p:spPr>
          <a:xfrm>
            <a:off x="1541463" y="305752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Nghiền nát xoài</a:t>
            </a:r>
          </a:p>
        </p:txBody>
      </p:sp>
      <p:cxnSp>
        <p:nvCxnSpPr>
          <p:cNvPr id="14" name="Straight Arrow Connector 13"/>
          <p:cNvCxnSpPr/>
          <p:nvPr/>
        </p:nvCxnSpPr>
        <p:spPr>
          <a:xfrm rot="5400000">
            <a:off x="3875088" y="241617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875087" y="29352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875088" y="50546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41463" y="360997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sữa chua và mật ong vào tô.</a:t>
            </a:r>
          </a:p>
        </p:txBody>
      </p:sp>
      <p:sp>
        <p:nvSpPr>
          <p:cNvPr id="17" name="Rectangle 16"/>
          <p:cNvSpPr/>
          <p:nvPr/>
        </p:nvSpPr>
        <p:spPr>
          <a:xfrm>
            <a:off x="1541463" y="4138613"/>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Trộn đều hỗn hợp.</a:t>
            </a:r>
          </a:p>
        </p:txBody>
      </p:sp>
      <p:sp>
        <p:nvSpPr>
          <p:cNvPr id="18" name="Rectangle 17"/>
          <p:cNvSpPr/>
          <p:nvPr/>
        </p:nvSpPr>
        <p:spPr>
          <a:xfrm>
            <a:off x="1541463" y="4652963"/>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hỗn hơp vào khuôn làm kem.</a:t>
            </a:r>
          </a:p>
        </p:txBody>
      </p:sp>
      <p:sp>
        <p:nvSpPr>
          <p:cNvPr id="19" name="Rectangle 18"/>
          <p:cNvSpPr/>
          <p:nvPr/>
        </p:nvSpPr>
        <p:spPr>
          <a:xfrm>
            <a:off x="1541463" y="5172075"/>
            <a:ext cx="4857750" cy="42386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Đặt khuôn kem vào ngăn đá tủ lạnh trong thời gian ít nhất 4 tiếng.</a:t>
            </a:r>
          </a:p>
        </p:txBody>
      </p:sp>
      <p:sp>
        <p:nvSpPr>
          <p:cNvPr id="21" name="Parallelogram 20"/>
          <p:cNvSpPr/>
          <p:nvPr/>
        </p:nvSpPr>
        <p:spPr>
          <a:xfrm>
            <a:off x="1704975" y="5807075"/>
            <a:ext cx="4500563" cy="255588"/>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Kem sữa chua xoài</a:t>
            </a:r>
          </a:p>
        </p:txBody>
      </p:sp>
      <p:sp>
        <p:nvSpPr>
          <p:cNvPr id="22" name="Oval 21"/>
          <p:cNvSpPr/>
          <p:nvPr/>
        </p:nvSpPr>
        <p:spPr>
          <a:xfrm>
            <a:off x="2884488" y="6286500"/>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cxnSp>
        <p:nvCxnSpPr>
          <p:cNvPr id="23" name="Straight Arrow Connector 22"/>
          <p:cNvCxnSpPr/>
          <p:nvPr/>
        </p:nvCxnSpPr>
        <p:spPr>
          <a:xfrm rot="5400000">
            <a:off x="3875088" y="61785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3875088" y="57023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3875088" y="45402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3875088" y="403542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3875088" y="34734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46" name="TextBox 3"/>
          <p:cNvSpPr txBox="1">
            <a:spLocks noChangeArrowheads="1"/>
          </p:cNvSpPr>
          <p:nvPr/>
        </p:nvSpPr>
        <p:spPr bwMode="auto">
          <a:xfrm>
            <a:off x="285750" y="720725"/>
            <a:ext cx="642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 Thuật toán kem sữa chua xoài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46"/>
                                        </p:tgtEl>
                                        <p:attrNameLst>
                                          <p:attrName>style.visibility</p:attrName>
                                        </p:attrNameLst>
                                      </p:cBhvr>
                                      <p:to>
                                        <p:strVal val="visible"/>
                                      </p:to>
                                    </p:set>
                                    <p:animEffect transition="in" filter="box(in)">
                                      <p:cBhvr>
                                        <p:cTn id="12" dur="500"/>
                                        <p:tgtEl>
                                          <p:spTgt spid="266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nodeType="afterGroup">
                            <p:stCondLst>
                              <p:cond delay="1000"/>
                            </p:stCondLst>
                            <p:childTnLst>
                              <p:par>
                                <p:cTn id="34" presetID="22" presetClass="entr" presetSubtype="1"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nodeType="afterGroup">
                            <p:stCondLst>
                              <p:cond delay="1500"/>
                            </p:stCondLst>
                            <p:childTnLst>
                              <p:par>
                                <p:cTn id="41" presetID="22"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par>
                          <p:cTn id="47" fill="hold" nodeType="afterGroup">
                            <p:stCondLst>
                              <p:cond delay="2000"/>
                            </p:stCondLst>
                            <p:childTnLst>
                              <p:par>
                                <p:cTn id="48" presetID="22" presetClass="entr" presetSubtype="1"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up)">
                                      <p:cBhvr>
                                        <p:cTn id="50" dur="500"/>
                                        <p:tgtEl>
                                          <p:spTgt spid="2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500"/>
                                        <p:tgtEl>
                                          <p:spTgt spid="17"/>
                                        </p:tgtEl>
                                      </p:cBhvr>
                                    </p:animEffect>
                                  </p:childTnLst>
                                </p:cTn>
                              </p:par>
                            </p:childTnLst>
                          </p:cTn>
                        </p:par>
                        <p:par>
                          <p:cTn id="54" fill="hold" nodeType="afterGroup">
                            <p:stCondLst>
                              <p:cond delay="2500"/>
                            </p:stCondLst>
                            <p:childTnLst>
                              <p:par>
                                <p:cTn id="55" presetID="22" presetClass="entr" presetSubtype="1"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nodeType="afterGroup">
                            <p:stCondLst>
                              <p:cond delay="3000"/>
                            </p:stCondLst>
                            <p:childTnLst>
                              <p:par>
                                <p:cTn id="62" presetID="22" presetClass="entr" presetSubtype="1"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up)">
                                      <p:cBhvr>
                                        <p:cTn id="64" dur="500"/>
                                        <p:tgtEl>
                                          <p:spTgt spid="16"/>
                                        </p:tgtEl>
                                      </p:cBhvr>
                                    </p:animEffect>
                                  </p:childTnLst>
                                </p:cTn>
                              </p:par>
                            </p:childTnLst>
                          </p:cTn>
                        </p:par>
                        <p:par>
                          <p:cTn id="65" fill="hold" nodeType="afterGroup">
                            <p:stCondLst>
                              <p:cond delay="3500"/>
                            </p:stCondLst>
                            <p:childTnLst>
                              <p:par>
                                <p:cTn id="66" presetID="22" presetClass="entr" presetSubtype="1"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up)">
                                      <p:cBhvr>
                                        <p:cTn id="68" dur="500"/>
                                        <p:tgtEl>
                                          <p:spTgt spid="19"/>
                                        </p:tgtEl>
                                      </p:cBhvr>
                                    </p:animEffect>
                                  </p:childTnLst>
                                </p:cTn>
                              </p:par>
                            </p:childTnLst>
                          </p:cTn>
                        </p:par>
                        <p:par>
                          <p:cTn id="69" fill="hold" nodeType="afterGroup">
                            <p:stCondLst>
                              <p:cond delay="4000"/>
                            </p:stCondLst>
                            <p:childTnLst>
                              <p:par>
                                <p:cTn id="70" presetID="22" presetClass="entr" presetSubtype="1"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par>
                          <p:cTn id="73" fill="hold" nodeType="afterGroup">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par>
                          <p:cTn id="77" fill="hold" nodeType="afterGroup">
                            <p:stCondLst>
                              <p:cond delay="5000"/>
                            </p:stCondLst>
                            <p:childTnLst>
                              <p:par>
                                <p:cTn id="78" presetID="22" presetClass="entr" presetSubtype="1"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500"/>
                                        <p:tgtEl>
                                          <p:spTgt spid="2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up)">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5" grpId="0" animBg="1"/>
      <p:bldP spid="9" grpId="0" animBg="1"/>
      <p:bldP spid="11" grpId="0" animBg="1"/>
      <p:bldP spid="12" grpId="0" animBg="1"/>
      <p:bldP spid="13" grpId="0" animBg="1"/>
      <p:bldP spid="17" grpId="0" animBg="1"/>
      <p:bldP spid="18" grpId="0" animBg="1"/>
      <p:bldP spid="19" grpId="0" animBg="1"/>
      <p:bldP spid="21" grpId="0" animBg="1"/>
      <p:bldP spid="22" grpId="0" animBg="1"/>
      <p:bldP spid="266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04850" y="285729"/>
            <a:ext cx="7734300" cy="1754326"/>
          </a:xfrm>
          <a:prstGeom prst="rect">
            <a:avLst/>
          </a:prstGeom>
          <a:noFill/>
        </p:spPr>
        <p:txBody>
          <a:bodyPr>
            <a:spAutoFit/>
          </a:bodyPr>
          <a:lstStyle/>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CHÀO MỪNG CÁC EM ĐẾN VỚI  </a:t>
            </a:r>
          </a:p>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MẢNH GHÉP BÍ MẬT</a:t>
            </a:r>
          </a:p>
        </p:txBody>
      </p:sp>
      <p:sp>
        <p:nvSpPr>
          <p:cNvPr id="14" name="TextBox 3"/>
          <p:cNvSpPr txBox="1">
            <a:spLocks noChangeArrowheads="1"/>
          </p:cNvSpPr>
          <p:nvPr/>
        </p:nvSpPr>
        <p:spPr bwMode="auto">
          <a:xfrm>
            <a:off x="357188" y="3071813"/>
            <a:ext cx="8429625" cy="3786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Có 6 mảnh ghép mỗi mảnh ghép tương ứng với 1 câu hỏi. Nếu em trả lời đúng 1 câu hỏi 1 mảnh ghép bí ẩn mở ra và đội chơi của em được 10 điểm. Nếu em trả lời sai mảnh ghép không được mở. Em có thể trả lời bức tranh bí ẩn đằng sau các mảnh ghép khi ít nhất 4 mảnh ghép được mở ra nếu đội chơi trả lời đúng sẽ được 100 điểm. Nếu em trả lời sai nội bức tranh bí ẩn đằng sau mảnh ghép sẽ mất lượt chơi. </a:t>
            </a:r>
          </a:p>
          <a:p>
            <a:pPr algn="just" eaLnBrk="1" hangingPunct="1"/>
            <a:r>
              <a:rPr lang="en-US" sz="2400">
                <a:latin typeface="Times New Roman" pitchFamily="18" charset="0"/>
                <a:cs typeface="Times New Roman" pitchFamily="18" charset="0"/>
              </a:rPr>
              <a:t>- Mỗi câu hỏi sẽ có thời gian để các đội chơi trả lời ( </a:t>
            </a:r>
            <a:r>
              <a:rPr lang="en-US" sz="2400" i="1">
                <a:latin typeface="Times New Roman" pitchFamily="18" charset="0"/>
                <a:cs typeface="Times New Roman" pitchFamily="18" charset="0"/>
              </a:rPr>
              <a:t>tuỳ thuộc vào từng câu hỏi</a:t>
            </a:r>
            <a:r>
              <a:rPr lang="en-US" sz="2400">
                <a:latin typeface="Times New Roman" pitchFamily="18" charset="0"/>
                <a:cs typeface="Times New Roman" pitchFamily="18" charset="0"/>
              </a:rPr>
              <a:t>)</a:t>
            </a:r>
          </a:p>
          <a:p>
            <a:pPr eaLnBrk="1" hangingPunct="1"/>
            <a:endParaRPr lang="en-US" sz="2400">
              <a:latin typeface="Times New Roman" pitchFamily="18" charset="0"/>
              <a:cs typeface="Times New Roman" pitchFamily="18" charset="0"/>
            </a:endParaRPr>
          </a:p>
        </p:txBody>
      </p:sp>
      <p:sp>
        <p:nvSpPr>
          <p:cNvPr id="6" name="TextBox 5">
            <a:hlinkClick r:id="rId3" action="ppaction://hlinksldjump"/>
          </p:cNvPr>
          <p:cNvSpPr txBox="1"/>
          <p:nvPr/>
        </p:nvSpPr>
        <p:spPr>
          <a:xfrm>
            <a:off x="5715000" y="6027738"/>
            <a:ext cx="2647950" cy="830262"/>
          </a:xfrm>
          <a:prstGeom prst="rect">
            <a:avLst/>
          </a:prstGeom>
          <a:noFill/>
        </p:spPr>
        <p:txBody>
          <a:bodyPr>
            <a:spAutoFit/>
          </a:bodyPr>
          <a:lstStyle/>
          <a:p>
            <a:pPr>
              <a:defRPr/>
            </a:pPr>
            <a:r>
              <a:rPr lang="en-US" sz="4800" b="1" i="1">
                <a:solidFill>
                  <a:schemeClr val="accent6">
                    <a:lumMod val="75000"/>
                  </a:schemeClr>
                </a:solidFill>
                <a:latin typeface="Times New Roman" pitchFamily="18" charset="0"/>
                <a:cs typeface="Times New Roman" pitchFamily="18" charset="0"/>
                <a:hlinkClick r:id="rId3" action="ppaction://hlinksldjump"/>
              </a:rPr>
              <a:t>Bắt đầu</a:t>
            </a:r>
            <a:endParaRPr lang="en-US" sz="4800" b="1" i="1" dirty="0">
              <a:solidFill>
                <a:schemeClr val="accent6">
                  <a:lumMod val="75000"/>
                </a:schemeClr>
              </a:solidFill>
              <a:latin typeface="Times New Roman" pitchFamily="18" charset="0"/>
              <a:cs typeface="Times New Roman" pitchFamily="18" charset="0"/>
            </a:endParaRPr>
          </a:p>
        </p:txBody>
      </p:sp>
      <p:sp>
        <p:nvSpPr>
          <p:cNvPr id="15" name="Rectangle 14"/>
          <p:cNvSpPr/>
          <p:nvPr/>
        </p:nvSpPr>
        <p:spPr>
          <a:xfrm>
            <a:off x="2857488" y="2354041"/>
            <a:ext cx="3254417" cy="646331"/>
          </a:xfrm>
          <a:prstGeom prst="rect">
            <a:avLst/>
          </a:prstGeom>
          <a:solidFill>
            <a:schemeClr val="bg1"/>
          </a:solidFill>
        </p:spPr>
        <p:style>
          <a:lnRef idx="3">
            <a:schemeClr val="lt1"/>
          </a:lnRef>
          <a:fillRef idx="1">
            <a:schemeClr val="accent5"/>
          </a:fillRef>
          <a:effectRef idx="1">
            <a:schemeClr val="accent5"/>
          </a:effectRef>
          <a:fontRef idx="minor">
            <a:schemeClr val="lt1"/>
          </a:fontRef>
        </p:style>
        <p:txBody>
          <a:bodyPr>
            <a:spAutoFit/>
          </a:bodyPr>
          <a:lstStyle/>
          <a:p>
            <a:pPr algn="ctr">
              <a:defRPr/>
            </a:pPr>
            <a:r>
              <a:rPr lang="en-US" sz="3600">
                <a:ln w="10160">
                  <a:solidFill>
                    <a:schemeClr val="accent1"/>
                  </a:solidFill>
                  <a:prstDash val="solid"/>
                </a:ln>
                <a:solidFill>
                  <a:schemeClr val="tx1"/>
                </a:solidFill>
                <a:effectLst>
                  <a:outerShdw blurRad="38100" dist="32000" dir="5400000" algn="tl">
                    <a:srgbClr val="000000">
                      <a:alpha val="30000"/>
                    </a:srgbClr>
                  </a:outerShdw>
                </a:effectLst>
                <a:latin typeface="Times New Roman" pitchFamily="18" charset="0"/>
                <a:cs typeface="Times New Roman" pitchFamily="18" charset="0"/>
              </a:rPr>
              <a:t>Luật chơi </a:t>
            </a:r>
          </a:p>
        </p:txBody>
      </p:sp>
      <p:grpSp>
        <p:nvGrpSpPr>
          <p:cNvPr id="2" name="Group 8"/>
          <p:cNvGrpSpPr/>
          <p:nvPr/>
        </p:nvGrpSpPr>
        <p:grpSpPr>
          <a:xfrm>
            <a:off x="0" y="0"/>
            <a:ext cx="4572000" cy="6858000"/>
            <a:chOff x="1125" y="-32657"/>
            <a:chExt cx="4572000" cy="6858000"/>
          </a:xfrm>
          <a:solidFill>
            <a:srgbClr val="92D050"/>
          </a:solidFill>
        </p:grpSpPr>
        <p:sp>
          <p:nvSpPr>
            <p:cNvPr id="7" name="Flowchart: Process 6"/>
            <p:cNvSpPr/>
            <p:nvPr/>
          </p:nvSpPr>
          <p:spPr>
            <a:xfrm>
              <a:off x="1125"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lowchart: Process 7"/>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9"/>
          <p:cNvGrpSpPr/>
          <p:nvPr/>
        </p:nvGrpSpPr>
        <p:grpSpPr>
          <a:xfrm rot="10800000">
            <a:off x="4572000" y="0"/>
            <a:ext cx="4572000" cy="6858000"/>
            <a:chOff x="32657" y="-32657"/>
            <a:chExt cx="4572000" cy="6858000"/>
          </a:xfrm>
          <a:solidFill>
            <a:srgbClr val="92D050"/>
          </a:solidFill>
        </p:grpSpPr>
        <p:sp>
          <p:nvSpPr>
            <p:cNvPr id="11" name="Flowchart: Process 10"/>
            <p:cNvSpPr/>
            <p:nvPr/>
          </p:nvSpPr>
          <p:spPr>
            <a:xfrm>
              <a:off x="32657"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Process 11"/>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Rectangle 12"/>
          <p:cNvSpPr/>
          <p:nvPr/>
        </p:nvSpPr>
        <p:spPr>
          <a:xfrm>
            <a:off x="3908425" y="3074988"/>
            <a:ext cx="12954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3"/>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53" presetClass="exit" presetSubtype="32" fill="hold" grpId="0" nodeType="clickEffect">
                                  <p:stCondLst>
                                    <p:cond delay="0"/>
                                  </p:stCondLst>
                                  <p:childTnLst>
                                    <p:anim calcmode="lin" valueType="num">
                                      <p:cBhvr>
                                        <p:cTn id="23" dur="500"/>
                                        <p:tgtEl>
                                          <p:spTgt spid="13"/>
                                        </p:tgtEl>
                                        <p:attrNameLst>
                                          <p:attrName>ppt_w</p:attrName>
                                        </p:attrNameLst>
                                      </p:cBhvr>
                                      <p:tavLst>
                                        <p:tav tm="0">
                                          <p:val>
                                            <p:strVal val="ppt_w"/>
                                          </p:val>
                                        </p:tav>
                                        <p:tav tm="100000">
                                          <p:val>
                                            <p:fltVal val="0"/>
                                          </p:val>
                                        </p:tav>
                                      </p:tavLst>
                                    </p:anim>
                                    <p:anim calcmode="lin" valueType="num">
                                      <p:cBhvr>
                                        <p:cTn id="24" dur="500"/>
                                        <p:tgtEl>
                                          <p:spTgt spid="13"/>
                                        </p:tgtEl>
                                        <p:attrNameLst>
                                          <p:attrName>ppt_h</p:attrName>
                                        </p:attrNameLst>
                                      </p:cBhvr>
                                      <p:tavLst>
                                        <p:tav tm="0">
                                          <p:val>
                                            <p:strVal val="ppt_h"/>
                                          </p:val>
                                        </p:tav>
                                        <p:tav tm="100000">
                                          <p:val>
                                            <p:fltVal val="0"/>
                                          </p:val>
                                        </p:tav>
                                      </p:tavLst>
                                    </p:anim>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35" presetClass="path" presetSubtype="0" accel="50000" decel="50000" fill="hold" nodeType="withEffect">
                                  <p:stCondLst>
                                    <p:cond delay="0"/>
                                  </p:stCondLst>
                                  <p:childTnLst>
                                    <p:animMotion origin="layout" path="M 2.77778E-6 -1.96532E-6 L -0.51493 -1.96532E-6 " pathEditMode="relative" rAng="0" ptsTypes="AA">
                                      <p:cBhvr>
                                        <p:cTn id="28" dur="2000" fill="hold"/>
                                        <p:tgtEl>
                                          <p:spTgt spid="2"/>
                                        </p:tgtEl>
                                        <p:attrNameLst>
                                          <p:attrName>ppt_x</p:attrName>
                                          <p:attrName>ppt_y</p:attrName>
                                        </p:attrNameLst>
                                      </p:cBhvr>
                                      <p:rCtr x="-2574700" y="0"/>
                                    </p:animMotion>
                                  </p:childTnLst>
                                </p:cTn>
                              </p:par>
                              <p:par>
                                <p:cTn id="29" presetID="63" presetClass="path" presetSubtype="0" accel="50000" decel="50000" fill="hold" nodeType="withEffect">
                                  <p:stCondLst>
                                    <p:cond delay="0"/>
                                  </p:stCondLst>
                                  <p:childTnLst>
                                    <p:animMotion origin="layout" path="M -3.88889E-6 -1.96532E-6 L 0.50174 -1.96532E-6 " pathEditMode="relative" rAng="0" ptsTypes="AA">
                                      <p:cBhvr>
                                        <p:cTn id="30" dur="2000" fill="hold"/>
                                        <p:tgtEl>
                                          <p:spTgt spid="3"/>
                                        </p:tgtEl>
                                        <p:attrNameLst>
                                          <p:attrName>ppt_x</p:attrName>
                                          <p:attrName>ppt_y</p:attrName>
                                        </p:attrNameLst>
                                      </p:cBhvr>
                                      <p:rCtr x="2508700" y="0"/>
                                    </p:animMotion>
                                  </p:childTnLst>
                                </p:cTn>
                              </p:par>
                            </p:childTnLst>
                          </p:cTn>
                        </p:par>
                        <p:par>
                          <p:cTn id="31" fill="hold" nodeType="afterGroup">
                            <p:stCondLst>
                              <p:cond delay="2000"/>
                            </p:stCondLst>
                            <p:childTnLst>
                              <p:par>
                                <p:cTn id="32" presetID="16" presetClass="entr" presetSubtype="21"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nextCondLst>
                <p:cond evt="onClick" delay="0">
                  <p:tgtEl>
                    <p:spTgt spid="13"/>
                  </p:tgtEl>
                </p:cond>
              </p:nextCondLst>
            </p:seq>
          </p:childTnLst>
        </p:cTn>
      </p:par>
    </p:tnLst>
    <p:bldLst>
      <p:bldP spid="14" grpId="0" animBg="1"/>
      <p:bldP spid="6"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0" y="285750"/>
            <a:ext cx="8929688" cy="1428750"/>
          </a:xfrm>
        </p:spPr>
        <p:txBody>
          <a:bodyPr/>
          <a:lstStyle/>
          <a:p>
            <a:pPr algn="ctr" eaLnBrk="1" hangingPunct="1">
              <a:buFont typeface="Wingdings" pitchFamily="2" charset="2"/>
              <a:buNone/>
            </a:pPr>
            <a:r>
              <a:rPr lang="en-US"/>
              <a:t>Video hướng dẫn cách gấp trò chơi Đông – Tây – Nam – Bắc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214438"/>
            <a:ext cx="7429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3571875" y="121443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1000125" y="378618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1071563" y="1214438"/>
            <a:ext cx="2500312"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3500438" y="3786188"/>
            <a:ext cx="2500312"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6000750" y="1238250"/>
            <a:ext cx="2500313" cy="256381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6000750" y="378618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214414" y="188877"/>
            <a:ext cx="6072230" cy="954107"/>
          </a:xfrm>
          <a:prstGeom prst="rect">
            <a:avLst/>
          </a:prstGeom>
          <a:noFill/>
        </p:spPr>
        <p:txBody>
          <a:bodyPr>
            <a:spAutoFit/>
          </a:bodyPr>
          <a:lstStyle/>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MẢNH GHÉP BÍ MẬT</a:t>
            </a:r>
          </a:p>
        </p:txBody>
      </p:sp>
      <p:sp>
        <p:nvSpPr>
          <p:cNvPr id="4" name="Rectangle 3">
            <a:hlinkClick r:id="rId3" action="ppaction://hlinksldjump"/>
          </p:cNvPr>
          <p:cNvSpPr/>
          <p:nvPr/>
        </p:nvSpPr>
        <p:spPr>
          <a:xfrm>
            <a:off x="1000125" y="1214438"/>
            <a:ext cx="2500313" cy="2571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1</a:t>
            </a:r>
            <a:endParaRPr lang="en-US" sz="1100"/>
          </a:p>
        </p:txBody>
      </p:sp>
      <p:sp>
        <p:nvSpPr>
          <p:cNvPr id="6" name="Rectangle 5">
            <a:hlinkClick r:id="rId4" action="ppaction://hlinksldjump"/>
          </p:cNvPr>
          <p:cNvSpPr/>
          <p:nvPr/>
        </p:nvSpPr>
        <p:spPr>
          <a:xfrm>
            <a:off x="3500438" y="1214438"/>
            <a:ext cx="2500312" cy="25638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2</a:t>
            </a:r>
          </a:p>
        </p:txBody>
      </p:sp>
      <p:sp>
        <p:nvSpPr>
          <p:cNvPr id="8" name="Rectangle 7">
            <a:hlinkClick r:id="rId5" action="ppaction://hlinksldjump"/>
          </p:cNvPr>
          <p:cNvSpPr/>
          <p:nvPr/>
        </p:nvSpPr>
        <p:spPr>
          <a:xfrm>
            <a:off x="6000750" y="1254125"/>
            <a:ext cx="2500313" cy="257175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3</a:t>
            </a:r>
            <a:endParaRPr lang="en-US"/>
          </a:p>
        </p:txBody>
      </p:sp>
      <p:sp>
        <p:nvSpPr>
          <p:cNvPr id="10" name="Rectangle 9">
            <a:hlinkClick r:id="rId6" action="ppaction://hlinksldjump"/>
          </p:cNvPr>
          <p:cNvSpPr/>
          <p:nvPr/>
        </p:nvSpPr>
        <p:spPr>
          <a:xfrm>
            <a:off x="6040438" y="3786188"/>
            <a:ext cx="2500312" cy="25717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6</a:t>
            </a:r>
            <a:endParaRPr lang="en-US"/>
          </a:p>
        </p:txBody>
      </p:sp>
      <p:sp>
        <p:nvSpPr>
          <p:cNvPr id="11" name="Rectangle 10">
            <a:hlinkClick r:id="rId7" action="ppaction://hlinksldjump"/>
          </p:cNvPr>
          <p:cNvSpPr/>
          <p:nvPr/>
        </p:nvSpPr>
        <p:spPr>
          <a:xfrm>
            <a:off x="3500438" y="3786188"/>
            <a:ext cx="2500312" cy="25717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5</a:t>
            </a:r>
            <a:endParaRPr lang="en-US"/>
          </a:p>
        </p:txBody>
      </p:sp>
      <p:sp>
        <p:nvSpPr>
          <p:cNvPr id="12" name="Rectangle 11">
            <a:hlinkClick r:id="rId8" action="ppaction://hlinksldjump"/>
          </p:cNvPr>
          <p:cNvSpPr/>
          <p:nvPr/>
        </p:nvSpPr>
        <p:spPr>
          <a:xfrm>
            <a:off x="1000125" y="3786188"/>
            <a:ext cx="2500313" cy="25717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4</a:t>
            </a:r>
            <a:endParaRPr lang="en-US"/>
          </a:p>
        </p:txBody>
      </p:sp>
      <p:pic>
        <p:nvPicPr>
          <p:cNvPr id="27664" name="Picture 4" descr="Picture1bupbe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4" descr="Picture1bupbe8">
            <a:hlinkClick r:id="rId10"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7089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5727700" y="2878138"/>
            <a:ext cx="63579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3203575" y="2878137"/>
            <a:ext cx="65008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grpId="0" nodeType="with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grpId="0" nodeType="clickEffect">
                                  <p:stCondLst>
                                    <p:cond delay="0"/>
                                  </p:stCondLst>
                                  <p:childTnLst>
                                    <p:animEffect transition="out" filter="box(in)">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grpId="0" nodeType="clickEffect">
                                  <p:stCondLst>
                                    <p:cond delay="0"/>
                                  </p:stCondLst>
                                  <p:childTnLst>
                                    <p:animEffect transition="out" filter="box(in)">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grpId="0" nodeType="clickEffect">
                                  <p:stCondLst>
                                    <p:cond delay="0"/>
                                  </p:stCondLst>
                                  <p:childTnLst>
                                    <p:animEffect transition="out" filter="box(in)">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grpId="0" nodeType="clickEffect">
                                  <p:stCondLst>
                                    <p:cond delay="0"/>
                                  </p:stCondLst>
                                  <p:childTnLst>
                                    <p:animEffect transition="out" filter="box(in)">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4" presetClass="exit" presetSubtype="16" fill="hold" grpId="0" nodeType="clickEffect">
                                  <p:stCondLst>
                                    <p:cond delay="0"/>
                                  </p:stCondLst>
                                  <p:childTnLst>
                                    <p:animEffect transition="out" filter="box(in)">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4" presetClass="exit" presetSubtype="16" fill="hold" grpId="0" nodeType="clickEffect">
                                  <p:stCondLst>
                                    <p:cond delay="0"/>
                                  </p:stCondLst>
                                  <p:childTnLst>
                                    <p:animEffect transition="out" filter="box(in)">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4" presetClass="exit" presetSubtype="16" fill="hold" grpId="0" nodeType="clickEffect">
                                  <p:stCondLst>
                                    <p:cond delay="0"/>
                                  </p:stCondLst>
                                  <p:childTnLst>
                                    <p:animEffect transition="out" filter="box(in)">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 presetClass="exit" presetSubtype="16" fill="hold" grpId="0" nodeType="clickEffect">
                                  <p:stCondLst>
                                    <p:cond delay="0"/>
                                  </p:stCondLst>
                                  <p:childTnLst>
                                    <p:animEffect transition="out" filter="box(in)">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28"/>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4" presetClass="exit" presetSubtype="16" fill="hold" grpId="0" nodeType="clickEffect">
                                  <p:stCondLst>
                                    <p:cond delay="0"/>
                                  </p:stCondLst>
                                  <p:childTnLst>
                                    <p:animEffect transition="out" filter="box(in)">
                                      <p:cBhvr>
                                        <p:cTn id="60" dur="500"/>
                                        <p:tgtEl>
                                          <p:spTgt spid="28"/>
                                        </p:tgtEl>
                                      </p:cBhvr>
                                    </p:animEffect>
                                    <p:set>
                                      <p:cBhvr>
                                        <p:cTn id="6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4" presetClass="exit" presetSubtype="16" fill="hold" grpId="0" nodeType="clickEffect">
                                  <p:stCondLst>
                                    <p:cond delay="0"/>
                                  </p:stCondLst>
                                  <p:childTnLst>
                                    <p:animEffect transition="out" filter="box(in)">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8" restart="whenNotActive" fill="hold" evtFilter="cancelBubble" nodeType="interactiveSeq">
                <p:stCondLst>
                  <p:cond evt="onClick" delay="0">
                    <p:tgtEl>
                      <p:spTgt spid="30"/>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4" presetClass="exit" presetSubtype="16" fill="hold" grpId="0" nodeType="clickEffect">
                                  <p:stCondLst>
                                    <p:cond delay="0"/>
                                  </p:stCondLst>
                                  <p:childTnLst>
                                    <p:animEffect transition="out" filter="box(in)">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5" grpId="0" animBg="1"/>
      <p:bldP spid="26" grpId="0" animBg="1"/>
      <p:bldP spid="27" grpId="0" animBg="1"/>
      <p:bldP spid="28" grpId="0" animBg="1"/>
      <p:bldP spid="29" grpId="0" animBg="1"/>
      <p:bldP spid="30" grpId="0" animBg="1"/>
      <p:bldP spid="4" grpId="0" animBg="1"/>
      <p:bldP spid="6" grpId="0" animBg="1"/>
      <p:bldP spid="8"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285750" y="2857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b="1" u="sng">
                <a:latin typeface="Times New Roman" pitchFamily="18" charset="0"/>
                <a:cs typeface="Times New Roman" pitchFamily="18" charset="0"/>
              </a:rPr>
              <a:t>Câu 1:</a:t>
            </a:r>
            <a:r>
              <a:rPr lang="en-US" sz="2800">
                <a:latin typeface="Times New Roman" pitchFamily="18" charset="0"/>
                <a:cs typeface="Times New Roman" pitchFamily="18" charset="0"/>
              </a:rPr>
              <a:t> Câu nào sau đây sai khi nói về vai trò của mũi tên trong sơ đồ khối của thuật toán?</a:t>
            </a:r>
          </a:p>
        </p:txBody>
      </p:sp>
      <p:sp>
        <p:nvSpPr>
          <p:cNvPr id="28675" name="TextBox 4"/>
          <p:cNvSpPr txBox="1">
            <a:spLocks noChangeArrowheads="1"/>
          </p:cNvSpPr>
          <p:nvPr/>
        </p:nvSpPr>
        <p:spPr bwMode="auto">
          <a:xfrm>
            <a:off x="285750" y="1643063"/>
            <a:ext cx="83581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600"/>
              </a:spcBef>
              <a:spcAft>
                <a:spcPts val="600"/>
              </a:spcAft>
            </a:pPr>
            <a:r>
              <a:rPr lang="en-US" sz="2800">
                <a:latin typeface="Times New Roman" pitchFamily="18" charset="0"/>
                <a:cs typeface="Times New Roman" pitchFamily="18" charset="0"/>
              </a:rPr>
              <a:t>A. Hướng mũi tên cho thấy hướng đi trong sơ đồ khối.</a:t>
            </a:r>
          </a:p>
          <a:p>
            <a:pPr algn="just" eaLnBrk="1" hangingPunct="1">
              <a:spcBef>
                <a:spcPts val="600"/>
              </a:spcBef>
              <a:spcAft>
                <a:spcPts val="600"/>
              </a:spcAft>
            </a:pPr>
            <a:r>
              <a:rPr lang="en-US" sz="2800">
                <a:latin typeface="Times New Roman" pitchFamily="18" charset="0"/>
                <a:cs typeface="Times New Roman" pitchFamily="18" charset="0"/>
              </a:rPr>
              <a:t>B. Mũi tên được sử dụng để chỉ hướng thực hiện tiếp theo.</a:t>
            </a:r>
          </a:p>
          <a:p>
            <a:pPr algn="just" eaLnBrk="1" hangingPunct="1">
              <a:spcBef>
                <a:spcPts val="600"/>
              </a:spcBef>
              <a:spcAft>
                <a:spcPts val="600"/>
              </a:spcAft>
            </a:pPr>
            <a:r>
              <a:rPr lang="en-US" sz="2800">
                <a:latin typeface="Times New Roman" pitchFamily="18" charset="0"/>
                <a:cs typeface="Times New Roman" pitchFamily="18" charset="0"/>
              </a:rPr>
              <a:t>C. Mũi tên được sử dụng chỉ để kết nối các hình khối trong sơ đồ</a:t>
            </a:r>
          </a:p>
        </p:txBody>
      </p:sp>
      <p:pic>
        <p:nvPicPr>
          <p:cNvPr id="4" name="Picture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0052" b="11201"/>
          <a:stretch>
            <a:fillRect/>
          </a:stretch>
        </p:blipFill>
        <p:spPr bwMode="auto">
          <a:xfrm rot="-10619749">
            <a:off x="7443788" y="6261100"/>
            <a:ext cx="15049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285750" y="3214688"/>
            <a:ext cx="500063"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857250" y="1500188"/>
          <a:ext cx="7286625" cy="3246438"/>
        </p:xfrm>
        <a:graphic>
          <a:graphicData uri="http://schemas.openxmlformats.org/drawingml/2006/table">
            <a:tbl>
              <a:tblPr firstRow="1" bandRow="1">
                <a:tableStyleId>{D7AC3CCA-C797-4891-BE02-D94E43425B78}</a:tableStyleId>
              </a:tblPr>
              <a:tblGrid>
                <a:gridCol w="2428875">
                  <a:extLst>
                    <a:ext uri="{9D8B030D-6E8A-4147-A177-3AD203B41FA5}">
                      <a16:colId xmlns:a16="http://schemas.microsoft.com/office/drawing/2014/main" val="20000"/>
                    </a:ext>
                  </a:extLst>
                </a:gridCol>
                <a:gridCol w="4857750">
                  <a:extLst>
                    <a:ext uri="{9D8B030D-6E8A-4147-A177-3AD203B41FA5}">
                      <a16:colId xmlns:a16="http://schemas.microsoft.com/office/drawing/2014/main" val="20001"/>
                    </a:ext>
                  </a:extLst>
                </a:gridCol>
              </a:tblGrid>
              <a:tr h="706438">
                <a:tc>
                  <a:txBody>
                    <a:bodyPr/>
                    <a:lstStyle/>
                    <a:p>
                      <a:pPr algn="ctr">
                        <a:spcBef>
                          <a:spcPts val="600"/>
                        </a:spcBef>
                      </a:pPr>
                      <a:endParaRPr lang="en-US" sz="1800"/>
                    </a:p>
                  </a:txBody>
                  <a:tcPr marL="91439" marR="91439">
                    <a:solidFill>
                      <a:srgbClr val="00B0F0">
                        <a:alpha val="73000"/>
                      </a:srgbClr>
                    </a:solidFill>
                  </a:tcPr>
                </a:tc>
                <a:tc>
                  <a:txBody>
                    <a:bodyPr/>
                    <a:lstStyle/>
                    <a:p>
                      <a:pPr algn="ctr">
                        <a:spcBef>
                          <a:spcPts val="600"/>
                        </a:spcBef>
                      </a:pPr>
                      <a:endParaRPr lang="en-US" sz="1800"/>
                    </a:p>
                  </a:txBody>
                  <a:tcPr marL="91439" marR="91439">
                    <a:solidFill>
                      <a:srgbClr val="00B0F0">
                        <a:alpha val="73000"/>
                      </a:srgbClr>
                    </a:solidFill>
                  </a:tcPr>
                </a:tc>
                <a:extLst>
                  <a:ext uri="{0D108BD9-81ED-4DB2-BD59-A6C34878D82A}">
                    <a16:rowId xmlns:a16="http://schemas.microsoft.com/office/drawing/2014/main" val="10000"/>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1"/>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2"/>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3"/>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4"/>
                  </a:ext>
                </a:extLst>
              </a:tr>
            </a:tbl>
          </a:graphicData>
        </a:graphic>
      </p:graphicFrame>
      <p:sp>
        <p:nvSpPr>
          <p:cNvPr id="29718" name="TextBox 3"/>
          <p:cNvSpPr txBox="1">
            <a:spLocks noChangeArrowheads="1"/>
          </p:cNvSpPr>
          <p:nvPr/>
        </p:nvSpPr>
        <p:spPr bwMode="auto">
          <a:xfrm>
            <a:off x="571500" y="2857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2: Em hãy ghép mỗi mục ở cột phải với một mục phù hợp ở cột trái khi nói về sơ đồ khối của thuật toán.</a:t>
            </a:r>
          </a:p>
        </p:txBody>
      </p:sp>
      <p:sp>
        <p:nvSpPr>
          <p:cNvPr id="8" name="Parallelogram 7"/>
          <p:cNvSpPr/>
          <p:nvPr/>
        </p:nvSpPr>
        <p:spPr>
          <a:xfrm>
            <a:off x="1571625" y="2992438"/>
            <a:ext cx="1285875" cy="357187"/>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9" name="Rectangle 8"/>
          <p:cNvSpPr/>
          <p:nvPr/>
        </p:nvSpPr>
        <p:spPr>
          <a:xfrm>
            <a:off x="1500188" y="3643313"/>
            <a:ext cx="1214437" cy="357187"/>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14" name="Oval 13"/>
          <p:cNvSpPr/>
          <p:nvPr/>
        </p:nvSpPr>
        <p:spPr>
          <a:xfrm>
            <a:off x="1508125" y="2373313"/>
            <a:ext cx="1214438" cy="341312"/>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cxnSp>
        <p:nvCxnSpPr>
          <p:cNvPr id="11" name="Straight Arrow Connector 10"/>
          <p:cNvCxnSpPr/>
          <p:nvPr/>
        </p:nvCxnSpPr>
        <p:spPr>
          <a:xfrm rot="5400000">
            <a:off x="1965325" y="4479925"/>
            <a:ext cx="3571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23" name="TextBox 15"/>
          <p:cNvSpPr txBox="1">
            <a:spLocks noChangeArrowheads="1"/>
          </p:cNvSpPr>
          <p:nvPr/>
        </p:nvSpPr>
        <p:spPr bwMode="auto">
          <a:xfrm>
            <a:off x="3286125" y="2357438"/>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a) Bắt đầu hoặc Kết thúc</a:t>
            </a:r>
          </a:p>
        </p:txBody>
      </p:sp>
      <p:sp>
        <p:nvSpPr>
          <p:cNvPr id="29724" name="TextBox 16"/>
          <p:cNvSpPr txBox="1">
            <a:spLocks noChangeArrowheads="1"/>
          </p:cNvSpPr>
          <p:nvPr/>
        </p:nvSpPr>
        <p:spPr bwMode="auto">
          <a:xfrm>
            <a:off x="3286125" y="2863850"/>
            <a:ext cx="4929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b) Chỉ hướng thực hiện tiếp theo</a:t>
            </a:r>
          </a:p>
        </p:txBody>
      </p:sp>
      <p:sp>
        <p:nvSpPr>
          <p:cNvPr id="29725" name="TextBox 17"/>
          <p:cNvSpPr txBox="1">
            <a:spLocks noChangeArrowheads="1"/>
          </p:cNvSpPr>
          <p:nvPr/>
        </p:nvSpPr>
        <p:spPr bwMode="auto">
          <a:xfrm>
            <a:off x="3286125" y="3571875"/>
            <a:ext cx="4786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 Đầu vào hoặc Đầu ra</a:t>
            </a:r>
          </a:p>
        </p:txBody>
      </p:sp>
      <p:sp>
        <p:nvSpPr>
          <p:cNvPr id="29726" name="TextBox 18"/>
          <p:cNvSpPr txBox="1">
            <a:spLocks noChangeArrowheads="1"/>
          </p:cNvSpPr>
          <p:nvPr/>
        </p:nvSpPr>
        <p:spPr bwMode="auto">
          <a:xfrm>
            <a:off x="3286125" y="4181475"/>
            <a:ext cx="4722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d) Bước xử lí</a:t>
            </a:r>
          </a:p>
        </p:txBody>
      </p:sp>
      <p:sp>
        <p:nvSpPr>
          <p:cNvPr id="29727" name="TextBox 20"/>
          <p:cNvSpPr txBox="1">
            <a:spLocks noChangeArrowheads="1"/>
          </p:cNvSpPr>
          <p:nvPr/>
        </p:nvSpPr>
        <p:spPr bwMode="auto">
          <a:xfrm>
            <a:off x="4581525" y="1643063"/>
            <a:ext cx="1776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Ý nghĩa</a:t>
            </a:r>
          </a:p>
        </p:txBody>
      </p:sp>
      <p:sp>
        <p:nvSpPr>
          <p:cNvPr id="29728" name="TextBox 21"/>
          <p:cNvSpPr txBox="1">
            <a:spLocks noChangeArrowheads="1"/>
          </p:cNvSpPr>
          <p:nvPr/>
        </p:nvSpPr>
        <p:spPr bwMode="auto">
          <a:xfrm>
            <a:off x="1214438" y="1643063"/>
            <a:ext cx="1776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Hình</a:t>
            </a:r>
          </a:p>
        </p:txBody>
      </p:sp>
      <p:sp>
        <p:nvSpPr>
          <p:cNvPr id="31777" name="TextBox 23"/>
          <p:cNvSpPr txBox="1">
            <a:spLocks noChangeArrowheads="1"/>
          </p:cNvSpPr>
          <p:nvPr/>
        </p:nvSpPr>
        <p:spPr bwMode="auto">
          <a:xfrm>
            <a:off x="1500188" y="5572125"/>
            <a:ext cx="4214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1 - a ; 2 - b ; 3 - d ; 4 - b </a:t>
            </a:r>
          </a:p>
        </p:txBody>
      </p:sp>
      <p:sp>
        <p:nvSpPr>
          <p:cNvPr id="29730" name="TextBox 24"/>
          <p:cNvSpPr txBox="1">
            <a:spLocks noChangeArrowheads="1"/>
          </p:cNvSpPr>
          <p:nvPr/>
        </p:nvSpPr>
        <p:spPr bwMode="auto">
          <a:xfrm>
            <a:off x="857250" y="228758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1)</a:t>
            </a:r>
          </a:p>
        </p:txBody>
      </p:sp>
      <p:sp>
        <p:nvSpPr>
          <p:cNvPr id="29731" name="TextBox 25"/>
          <p:cNvSpPr txBox="1">
            <a:spLocks noChangeArrowheads="1"/>
          </p:cNvSpPr>
          <p:nvPr/>
        </p:nvSpPr>
        <p:spPr bwMode="auto">
          <a:xfrm>
            <a:off x="857250" y="292893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2)</a:t>
            </a:r>
          </a:p>
        </p:txBody>
      </p:sp>
      <p:sp>
        <p:nvSpPr>
          <p:cNvPr id="29732" name="TextBox 26"/>
          <p:cNvSpPr txBox="1">
            <a:spLocks noChangeArrowheads="1"/>
          </p:cNvSpPr>
          <p:nvPr/>
        </p:nvSpPr>
        <p:spPr bwMode="auto">
          <a:xfrm>
            <a:off x="857250" y="353853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3)</a:t>
            </a:r>
          </a:p>
        </p:txBody>
      </p:sp>
      <p:sp>
        <p:nvSpPr>
          <p:cNvPr id="29733" name="TextBox 27"/>
          <p:cNvSpPr txBox="1">
            <a:spLocks noChangeArrowheads="1"/>
          </p:cNvSpPr>
          <p:nvPr/>
        </p:nvSpPr>
        <p:spPr bwMode="auto">
          <a:xfrm>
            <a:off x="857250" y="4181475"/>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4)</a:t>
            </a:r>
          </a:p>
        </p:txBody>
      </p:sp>
      <p:pic>
        <p:nvPicPr>
          <p:cNvPr id="19" name="Picture 1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3580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2643188" y="4857750"/>
            <a:ext cx="2714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 calcmode="lin" valueType="num">
                                      <p:cBhvr>
                                        <p:cTn id="17" dur="1000" fill="hold"/>
                                        <p:tgtEl>
                                          <p:spTgt spid="20"/>
                                        </p:tgtEl>
                                        <p:attrNameLst>
                                          <p:attrName>style.rotation</p:attrName>
                                        </p:attrNameLst>
                                      </p:cBhvr>
                                      <p:tavLst>
                                        <p:tav tm="0">
                                          <p:val>
                                            <p:fltVal val="90"/>
                                          </p:val>
                                        </p:tav>
                                        <p:tav tm="100000">
                                          <p:val>
                                            <p:fltVal val="0"/>
                                          </p:val>
                                        </p:tav>
                                      </p:tavLst>
                                    </p:anim>
                                    <p:animEffect transition="in" filter="fade">
                                      <p:cBhvr>
                                        <p:cTn id="18" dur="1000"/>
                                        <p:tgtEl>
                                          <p:spTgt spid="20"/>
                                        </p:tgtEl>
                                      </p:cBhvr>
                                    </p:animEffect>
                                  </p:childTnLst>
                                </p:cTn>
                              </p:par>
                              <p:par>
                                <p:cTn id="19" presetID="31" presetClass="entr" presetSubtype="0" fill="hold" grpId="0" nodeType="withEffect">
                                  <p:stCondLst>
                                    <p:cond delay="0"/>
                                  </p:stCondLst>
                                  <p:iterate type="lt">
                                    <p:tmPct val="5000"/>
                                  </p:iterate>
                                  <p:childTnLst>
                                    <p:set>
                                      <p:cBhvr>
                                        <p:cTn id="20" dur="1" fill="hold">
                                          <p:stCondLst>
                                            <p:cond delay="0"/>
                                          </p:stCondLst>
                                        </p:cTn>
                                        <p:tgtEl>
                                          <p:spTgt spid="31777"/>
                                        </p:tgtEl>
                                        <p:attrNameLst>
                                          <p:attrName>style.visibility</p:attrName>
                                        </p:attrNameLst>
                                      </p:cBhvr>
                                      <p:to>
                                        <p:strVal val="visible"/>
                                      </p:to>
                                    </p:set>
                                    <p:anim calcmode="lin" valueType="num">
                                      <p:cBhvr>
                                        <p:cTn id="21" dur="1000" fill="hold"/>
                                        <p:tgtEl>
                                          <p:spTgt spid="31777"/>
                                        </p:tgtEl>
                                        <p:attrNameLst>
                                          <p:attrName>ppt_w</p:attrName>
                                        </p:attrNameLst>
                                      </p:cBhvr>
                                      <p:tavLst>
                                        <p:tav tm="0">
                                          <p:val>
                                            <p:fltVal val="0"/>
                                          </p:val>
                                        </p:tav>
                                        <p:tav tm="100000">
                                          <p:val>
                                            <p:strVal val="#ppt_w"/>
                                          </p:val>
                                        </p:tav>
                                      </p:tavLst>
                                    </p:anim>
                                    <p:anim calcmode="lin" valueType="num">
                                      <p:cBhvr>
                                        <p:cTn id="22" dur="1000" fill="hold"/>
                                        <p:tgtEl>
                                          <p:spTgt spid="31777"/>
                                        </p:tgtEl>
                                        <p:attrNameLst>
                                          <p:attrName>ppt_h</p:attrName>
                                        </p:attrNameLst>
                                      </p:cBhvr>
                                      <p:tavLst>
                                        <p:tav tm="0">
                                          <p:val>
                                            <p:fltVal val="0"/>
                                          </p:val>
                                        </p:tav>
                                        <p:tav tm="100000">
                                          <p:val>
                                            <p:strVal val="#ppt_h"/>
                                          </p:val>
                                        </p:tav>
                                      </p:tavLst>
                                    </p:anim>
                                    <p:anim calcmode="lin" valueType="num">
                                      <p:cBhvr>
                                        <p:cTn id="23" dur="1000" fill="hold"/>
                                        <p:tgtEl>
                                          <p:spTgt spid="31777"/>
                                        </p:tgtEl>
                                        <p:attrNameLst>
                                          <p:attrName>style.rotation</p:attrName>
                                        </p:attrNameLst>
                                      </p:cBhvr>
                                      <p:tavLst>
                                        <p:tav tm="0">
                                          <p:val>
                                            <p:fltVal val="90"/>
                                          </p:val>
                                        </p:tav>
                                        <p:tav tm="100000">
                                          <p:val>
                                            <p:fltVal val="0"/>
                                          </p:val>
                                        </p:tav>
                                      </p:tavLst>
                                    </p:anim>
                                    <p:animEffect transition="in" filter="fade">
                                      <p:cBhvr>
                                        <p:cTn id="24" dur="1000"/>
                                        <p:tgtEl>
                                          <p:spTgt spid="31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7"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571500" y="2857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3: Em hãy tìm đầu vào, đầu ra của thuật toán tìm ước chung lớn nhất của 2 số tự nhiên a và b.</a:t>
            </a:r>
          </a:p>
        </p:txBody>
      </p:sp>
      <p:sp>
        <p:nvSpPr>
          <p:cNvPr id="32771" name="TextBox 4"/>
          <p:cNvSpPr txBox="1">
            <a:spLocks noChangeArrowheads="1"/>
          </p:cNvSpPr>
          <p:nvPr/>
        </p:nvSpPr>
        <p:spPr bwMode="auto">
          <a:xfrm>
            <a:off x="357188" y="25463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a:latin typeface="Times New Roman" pitchFamily="18" charset="0"/>
                <a:cs typeface="Times New Roman" pitchFamily="18" charset="0"/>
              </a:rPr>
              <a:t> Đầu vào: hai số tự nhiên a và b.</a:t>
            </a:r>
          </a:p>
          <a:p>
            <a:pPr eaLnBrk="1" hangingPunct="1">
              <a:buFontTx/>
              <a:buChar char="-"/>
            </a:pPr>
            <a:r>
              <a:rPr lang="en-US" sz="2800">
                <a:latin typeface="Times New Roman" pitchFamily="18" charset="0"/>
                <a:cs typeface="Times New Roman" pitchFamily="18" charset="0"/>
              </a:rPr>
              <a:t> Đầu ra: ước chung lớn nhất của hai số tự nhiên a và b.</a:t>
            </a:r>
          </a:p>
        </p:txBody>
      </p:sp>
      <p:sp>
        <p:nvSpPr>
          <p:cNvPr id="32772" name="TextBox 5"/>
          <p:cNvSpPr txBox="1">
            <a:spLocks noChangeArrowheads="1"/>
          </p:cNvSpPr>
          <p:nvPr/>
        </p:nvSpPr>
        <p:spPr bwMode="auto">
          <a:xfrm>
            <a:off x="3090863" y="1681163"/>
            <a:ext cx="2266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7" name="Picture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randombar(horizontal)">
                                      <p:cBhvr>
                                        <p:cTn id="15" dur="500"/>
                                        <p:tgtEl>
                                          <p:spTgt spid="3277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2771"/>
                                        </p:tgtEl>
                                        <p:attrNameLst>
                                          <p:attrName>style.visibility</p:attrName>
                                        </p:attrNameLst>
                                      </p:cBhvr>
                                      <p:to>
                                        <p:strVal val="visible"/>
                                      </p:to>
                                    </p:set>
                                    <p:animEffect transition="in" filter="randombar(horizontal)">
                                      <p:cBhvr>
                                        <p:cTn id="18"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357188" y="142875"/>
            <a:ext cx="8429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Câu 4: Em hãy sắp xếp các phần được đánh số trong các hình sau để được thuật toán tính trung bình cộng của 2 số a và b</a:t>
            </a:r>
          </a:p>
        </p:txBody>
      </p:sp>
      <p:grpSp>
        <p:nvGrpSpPr>
          <p:cNvPr id="2" name="Group 19"/>
          <p:cNvGrpSpPr>
            <a:grpSpLocks/>
          </p:cNvGrpSpPr>
          <p:nvPr/>
        </p:nvGrpSpPr>
        <p:grpSpPr bwMode="auto">
          <a:xfrm>
            <a:off x="500063" y="4514850"/>
            <a:ext cx="1500187" cy="771525"/>
            <a:chOff x="571472" y="1428736"/>
            <a:chExt cx="1500198" cy="771530"/>
          </a:xfrm>
        </p:grpSpPr>
        <p:cxnSp>
          <p:nvCxnSpPr>
            <p:cNvPr id="12" name="Straight Arrow Connector 11"/>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3" name="Oval 12"/>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3" name="Group 44"/>
          <p:cNvGrpSpPr>
            <a:grpSpLocks/>
          </p:cNvGrpSpPr>
          <p:nvPr/>
        </p:nvGrpSpPr>
        <p:grpSpPr bwMode="auto">
          <a:xfrm>
            <a:off x="357188" y="5786438"/>
            <a:ext cx="2571750" cy="785812"/>
            <a:chOff x="357158" y="2714620"/>
            <a:chExt cx="2571768" cy="785818"/>
          </a:xfrm>
        </p:grpSpPr>
        <p:sp>
          <p:nvSpPr>
            <p:cNvPr id="16" name="Oval 15"/>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22" name="Rectangle 21"/>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26" name="Straight Arrow Connector 25"/>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4"/>
          <p:cNvGrpSpPr>
            <a:grpSpLocks/>
          </p:cNvGrpSpPr>
          <p:nvPr/>
        </p:nvGrpSpPr>
        <p:grpSpPr bwMode="auto">
          <a:xfrm>
            <a:off x="3714750" y="4410075"/>
            <a:ext cx="1714500" cy="733425"/>
            <a:chOff x="2357422" y="1428736"/>
            <a:chExt cx="1714512" cy="733430"/>
          </a:xfrm>
        </p:grpSpPr>
        <p:cxnSp>
          <p:nvCxnSpPr>
            <p:cNvPr id="19" name="Straight Arrow Connector 18"/>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32" name="Rectangle 31"/>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Tổng             a + b</a:t>
              </a:r>
            </a:p>
          </p:txBody>
        </p:sp>
        <p:cxnSp>
          <p:nvCxnSpPr>
            <p:cNvPr id="34" name="Straight Arrow Connector 33"/>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37"/>
          <p:cNvGrpSpPr>
            <a:grpSpLocks/>
          </p:cNvGrpSpPr>
          <p:nvPr/>
        </p:nvGrpSpPr>
        <p:grpSpPr bwMode="auto">
          <a:xfrm>
            <a:off x="3714750" y="5786438"/>
            <a:ext cx="1500188" cy="785812"/>
            <a:chOff x="4214810" y="2643182"/>
            <a:chExt cx="1500198" cy="785818"/>
          </a:xfrm>
        </p:grpSpPr>
        <p:sp>
          <p:nvSpPr>
            <p:cNvPr id="17" name="Oval 16"/>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37" name="Oval 36"/>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Kết thúc</a:t>
              </a:r>
            </a:p>
          </p:txBody>
        </p:sp>
      </p:grpSp>
      <p:grpSp>
        <p:nvGrpSpPr>
          <p:cNvPr id="7" name="Group 41"/>
          <p:cNvGrpSpPr>
            <a:grpSpLocks/>
          </p:cNvGrpSpPr>
          <p:nvPr/>
        </p:nvGrpSpPr>
        <p:grpSpPr bwMode="auto">
          <a:xfrm>
            <a:off x="6215063" y="4529138"/>
            <a:ext cx="1928812" cy="685800"/>
            <a:chOff x="6643702" y="1357298"/>
            <a:chExt cx="1928826" cy="685805"/>
          </a:xfrm>
        </p:grpSpPr>
        <p:sp>
          <p:nvSpPr>
            <p:cNvPr id="15" name="Oval 14"/>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31" name="Straight Arrow Connector 30"/>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Parallelogram 38"/>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a, giá trị b</a:t>
              </a:r>
            </a:p>
          </p:txBody>
        </p:sp>
      </p:grpSp>
      <p:grpSp>
        <p:nvGrpSpPr>
          <p:cNvPr id="8" name="Group 42"/>
          <p:cNvGrpSpPr>
            <a:grpSpLocks/>
          </p:cNvGrpSpPr>
          <p:nvPr/>
        </p:nvGrpSpPr>
        <p:grpSpPr bwMode="auto">
          <a:xfrm>
            <a:off x="6000750" y="5781675"/>
            <a:ext cx="2071688" cy="790575"/>
            <a:chOff x="6572264" y="2571744"/>
            <a:chExt cx="2071702" cy="790581"/>
          </a:xfrm>
        </p:grpSpPr>
        <p:sp>
          <p:nvSpPr>
            <p:cNvPr id="18" name="Oval 17"/>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28" name="Straight Arrow Connector 27"/>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Parallelogram 40"/>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grpSp>
        <p:nvGrpSpPr>
          <p:cNvPr id="9" name="Group 97"/>
          <p:cNvGrpSpPr>
            <a:grpSpLocks/>
          </p:cNvGrpSpPr>
          <p:nvPr/>
        </p:nvGrpSpPr>
        <p:grpSpPr bwMode="auto">
          <a:xfrm>
            <a:off x="652463" y="1390650"/>
            <a:ext cx="1500187" cy="771525"/>
            <a:chOff x="571472" y="1428736"/>
            <a:chExt cx="1500198" cy="771530"/>
          </a:xfrm>
        </p:grpSpPr>
        <p:cxnSp>
          <p:nvCxnSpPr>
            <p:cNvPr id="99" name="Straight Arrow Connector 98"/>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01" name="Oval 100"/>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10" name="Group 101"/>
          <p:cNvGrpSpPr>
            <a:grpSpLocks/>
          </p:cNvGrpSpPr>
          <p:nvPr/>
        </p:nvGrpSpPr>
        <p:grpSpPr bwMode="auto">
          <a:xfrm>
            <a:off x="509588" y="2662238"/>
            <a:ext cx="2571750" cy="785812"/>
            <a:chOff x="357158" y="2714620"/>
            <a:chExt cx="2571768" cy="785818"/>
          </a:xfrm>
        </p:grpSpPr>
        <p:sp>
          <p:nvSpPr>
            <p:cNvPr id="103" name="Oval 102"/>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104" name="Rectangle 103"/>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105" name="Straight Arrow Connector 104"/>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6"/>
          <p:cNvGrpSpPr>
            <a:grpSpLocks/>
          </p:cNvGrpSpPr>
          <p:nvPr/>
        </p:nvGrpSpPr>
        <p:grpSpPr bwMode="auto">
          <a:xfrm>
            <a:off x="3867150" y="1285875"/>
            <a:ext cx="1714500" cy="733425"/>
            <a:chOff x="2357422" y="1428736"/>
            <a:chExt cx="1714512" cy="733430"/>
          </a:xfrm>
        </p:grpSpPr>
        <p:cxnSp>
          <p:nvCxnSpPr>
            <p:cNvPr id="108" name="Straight Arrow Connector 107"/>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110" name="Rectangle 109"/>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Tổng             a + b</a:t>
              </a:r>
            </a:p>
          </p:txBody>
        </p:sp>
        <p:cxnSp>
          <p:nvCxnSpPr>
            <p:cNvPr id="111" name="Straight Arrow Connector 110"/>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11"/>
          <p:cNvGrpSpPr>
            <a:grpSpLocks/>
          </p:cNvGrpSpPr>
          <p:nvPr/>
        </p:nvGrpSpPr>
        <p:grpSpPr bwMode="auto">
          <a:xfrm>
            <a:off x="3867150" y="2662238"/>
            <a:ext cx="1500188" cy="785812"/>
            <a:chOff x="4214810" y="2643182"/>
            <a:chExt cx="1500198" cy="785818"/>
          </a:xfrm>
        </p:grpSpPr>
        <p:sp>
          <p:nvSpPr>
            <p:cNvPr id="113" name="Oval 112"/>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114" name="Oval 113"/>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Kết thúc</a:t>
              </a:r>
            </a:p>
          </p:txBody>
        </p:sp>
      </p:grpSp>
      <p:grpSp>
        <p:nvGrpSpPr>
          <p:cNvPr id="21" name="Group 114"/>
          <p:cNvGrpSpPr>
            <a:grpSpLocks/>
          </p:cNvGrpSpPr>
          <p:nvPr/>
        </p:nvGrpSpPr>
        <p:grpSpPr bwMode="auto">
          <a:xfrm>
            <a:off x="6367463" y="1404938"/>
            <a:ext cx="1928812" cy="685800"/>
            <a:chOff x="6643702" y="1357298"/>
            <a:chExt cx="1928826" cy="685805"/>
          </a:xfrm>
        </p:grpSpPr>
        <p:sp>
          <p:nvSpPr>
            <p:cNvPr id="116" name="Oval 115"/>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117" name="Straight Arrow Connector 116"/>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Parallelogram 117"/>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a, giá trị b</a:t>
              </a:r>
            </a:p>
          </p:txBody>
        </p:sp>
      </p:grpSp>
      <p:grpSp>
        <p:nvGrpSpPr>
          <p:cNvPr id="23" name="Group 118"/>
          <p:cNvGrpSpPr>
            <a:grpSpLocks/>
          </p:cNvGrpSpPr>
          <p:nvPr/>
        </p:nvGrpSpPr>
        <p:grpSpPr bwMode="auto">
          <a:xfrm>
            <a:off x="6153150" y="2657475"/>
            <a:ext cx="2071688" cy="790575"/>
            <a:chOff x="6572264" y="2571744"/>
            <a:chExt cx="2071702" cy="790581"/>
          </a:xfrm>
        </p:grpSpPr>
        <p:sp>
          <p:nvSpPr>
            <p:cNvPr id="120" name="Oval 119"/>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121" name="Straight Arrow Connector 120"/>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Parallelogram 121"/>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pic>
        <p:nvPicPr>
          <p:cNvPr id="53" name="Picture 5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par>
                                <p:cTn id="17" presetID="4"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par>
                                <p:cTn id="20" presetID="4"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par>
                                <p:cTn id="23" presetID="4" presetClass="exit" presetSubtype="16" fill="hold" nodeType="withEffect">
                                  <p:stCondLst>
                                    <p:cond delay="0"/>
                                  </p:stCondLst>
                                  <p:childTnLst>
                                    <p:animEffect transition="out" filter="box(in)">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4" presetClass="exit" presetSubtype="16" fill="hold" nodeType="withEffect">
                                  <p:stCondLst>
                                    <p:cond delay="0"/>
                                  </p:stCondLst>
                                  <p:childTnLst>
                                    <p:animEffect transition="out" filter="box(in)">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4" presetClass="exit" presetSubtype="16" fill="hold" nodeType="withEffect">
                                  <p:stCondLst>
                                    <p:cond delay="0"/>
                                  </p:stCondLst>
                                  <p:childTnLst>
                                    <p:animEffect transition="out" filter="box(in)">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4" presetClass="exit" presetSubtype="16" fill="hold" nodeType="withEffect">
                                  <p:stCondLst>
                                    <p:cond delay="0"/>
                                  </p:stCondLst>
                                  <p:childTnLst>
                                    <p:animEffect transition="out" filter="box(in)">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4" presetClass="exit" presetSubtype="16" fill="hold" nodeType="withEffect">
                                  <p:stCondLst>
                                    <p:cond delay="0"/>
                                  </p:stCondLst>
                                  <p:childTnLst>
                                    <p:animEffect transition="out" filter="box(in)">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6" presetClass="path" presetSubtype="0" accel="50000" decel="50000" fill="hold" nodeType="clickEffect">
                                  <p:stCondLst>
                                    <p:cond delay="0"/>
                                  </p:stCondLst>
                                  <p:childTnLst>
                                    <p:animMotion origin="layout" path="M -1.94444E-6 -3.33333E-6 L 0.33195 -0.4875 " pathEditMode="relative" rAng="0" ptsTypes="AA">
                                      <p:cBhvr>
                                        <p:cTn id="44" dur="2000" fill="hold"/>
                                        <p:tgtEl>
                                          <p:spTgt spid="2"/>
                                        </p:tgtEl>
                                        <p:attrNameLst>
                                          <p:attrName>ppt_x</p:attrName>
                                          <p:attrName>ppt_y</p:attrName>
                                        </p:attrNameLst>
                                      </p:cBhvr>
                                      <p:rCtr x="16597" y="-24375"/>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path" presetSubtype="0" accel="50000" decel="50000" fill="hold" nodeType="clickEffect">
                                  <p:stCondLst>
                                    <p:cond delay="0"/>
                                  </p:stCondLst>
                                  <p:childTnLst>
                                    <p:animMotion origin="layout" path="M -0.12031 0.08264 L -0.03281 -0.14236 C -0.01215 -0.19098 -0.0125 -0.24213 -0.02917 -0.28403 C -0.04844 -0.33218 -0.08056 -0.35695 -0.12153 -0.36273 L -0.31285 -0.39028 " pathEditMode="relative" rAng="14507902" ptsTypes="FffFF">
                                      <p:cBhvr>
                                        <p:cTn id="48" dur="2000" fill="hold"/>
                                        <p:tgtEl>
                                          <p:spTgt spid="7"/>
                                        </p:tgtEl>
                                        <p:attrNameLst>
                                          <p:attrName>ppt_x</p:attrName>
                                          <p:attrName>ppt_y</p:attrName>
                                        </p:attrNameLst>
                                      </p:cBhvr>
                                      <p:rCtr x="-347" y="-30278"/>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64" presetClass="path" presetSubtype="0" accel="50000" decel="50000" fill="hold" nodeType="clickEffect">
                                  <p:stCondLst>
                                    <p:cond delay="0"/>
                                  </p:stCondLst>
                                  <p:childTnLst>
                                    <p:animMotion origin="layout" path="M 0 2.22222E-6 L -0.02361 -0.28056 " pathEditMode="relative" rAng="0" ptsTypes="AA">
                                      <p:cBhvr>
                                        <p:cTn id="52" dur="2000" fill="hold"/>
                                        <p:tgtEl>
                                          <p:spTgt spid="4"/>
                                        </p:tgtEl>
                                        <p:attrNameLst>
                                          <p:attrName>ppt_x</p:attrName>
                                          <p:attrName>ppt_y</p:attrName>
                                        </p:attrNameLst>
                                      </p:cBhvr>
                                      <p:rCtr x="-1181" y="-14028"/>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56" presetClass="path" presetSubtype="0" accel="50000" decel="50000" fill="hold" nodeType="clickEffect">
                                  <p:stCondLst>
                                    <p:cond delay="0"/>
                                  </p:stCondLst>
                                  <p:childTnLst>
                                    <p:animMotion origin="layout" path="M 0.06041 -0.05718 L 0.2967 -0.39051 " pathEditMode="relative" rAng="0" ptsTypes="AA">
                                      <p:cBhvr>
                                        <p:cTn id="56" dur="2000" fill="hold"/>
                                        <p:tgtEl>
                                          <p:spTgt spid="3"/>
                                        </p:tgtEl>
                                        <p:attrNameLst>
                                          <p:attrName>ppt_x</p:attrName>
                                          <p:attrName>ppt_y</p:attrName>
                                        </p:attrNameLst>
                                      </p:cBhvr>
                                      <p:rCtr x="11806" y="-16667"/>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56" presetClass="path" presetSubtype="0" accel="50000" decel="50000" fill="hold" nodeType="clickEffect">
                                  <p:stCondLst>
                                    <p:cond delay="0"/>
                                  </p:stCondLst>
                                  <p:childTnLst>
                                    <p:animMotion origin="layout" path="M -4.44444E-6 -4.44444E-6 L -0.28524 -0.2956 " pathEditMode="relative" rAng="0" ptsTypes="AA">
                                      <p:cBhvr>
                                        <p:cTn id="60" dur="2000" fill="hold"/>
                                        <p:tgtEl>
                                          <p:spTgt spid="8"/>
                                        </p:tgtEl>
                                        <p:attrNameLst>
                                          <p:attrName>ppt_x</p:attrName>
                                          <p:attrName>ppt_y</p:attrName>
                                        </p:attrNameLst>
                                      </p:cBhvr>
                                      <p:rCtr x="-14271" y="-14792"/>
                                    </p:animMotion>
                                  </p:childTnLst>
                                </p:cTn>
                              </p:par>
                            </p:childTnLst>
                          </p:cTn>
                        </p:par>
                      </p:childTnLst>
                    </p:cTn>
                  </p:par>
                  <p:par>
                    <p:cTn id="61" fill="hold" nodeType="clickPar">
                      <p:stCondLst>
                        <p:cond delay="indefinite"/>
                      </p:stCondLst>
                      <p:childTnLst>
                        <p:par>
                          <p:cTn id="62" fill="hold" nodeType="withGroup">
                            <p:stCondLst>
                              <p:cond delay="0"/>
                            </p:stCondLst>
                            <p:childTnLst>
                              <p:par>
                                <p:cTn id="63" presetID="64" presetClass="path" presetSubtype="0" accel="50000" decel="50000" fill="hold" nodeType="clickEffect">
                                  <p:stCondLst>
                                    <p:cond delay="0"/>
                                  </p:stCondLst>
                                  <p:childTnLst>
                                    <p:animMotion origin="layout" path="M 3.05556E-6 0 L -0.00382 -0.18796 " pathEditMode="relative" rAng="0" ptsTypes="AA">
                                      <p:cBhvr>
                                        <p:cTn id="64" dur="2000" fill="hold"/>
                                        <p:tgtEl>
                                          <p:spTgt spid="5"/>
                                        </p:tgtEl>
                                        <p:attrNameLst>
                                          <p:attrName>ppt_x</p:attrName>
                                          <p:attrName>ppt_y</p:attrName>
                                        </p:attrNameLst>
                                      </p:cBhvr>
                                      <p:rCtr x="-191" y="-9398"/>
                                    </p:animMotion>
                                  </p:childTnLst>
                                </p:cTn>
                              </p:par>
                              <p:par>
                                <p:cTn id="65" presetID="32" presetClass="emph" presetSubtype="0" repeatCount="indefinite" fill="hold" nodeType="withEffect">
                                  <p:stCondLst>
                                    <p:cond delay="0"/>
                                  </p:stCondLst>
                                  <p:childTnLst>
                                    <p:animRot by="120000">
                                      <p:cBhvr>
                                        <p:cTn id="66" dur="100" fill="hold">
                                          <p:stCondLst>
                                            <p:cond delay="0"/>
                                          </p:stCondLst>
                                        </p:cTn>
                                        <p:tgtEl>
                                          <p:spTgt spid="53"/>
                                        </p:tgtEl>
                                        <p:attrNameLst>
                                          <p:attrName>r</p:attrName>
                                        </p:attrNameLst>
                                      </p:cBhvr>
                                    </p:animRot>
                                    <p:animRot by="-240000">
                                      <p:cBhvr>
                                        <p:cTn id="67" dur="200" fill="hold">
                                          <p:stCondLst>
                                            <p:cond delay="200"/>
                                          </p:stCondLst>
                                        </p:cTn>
                                        <p:tgtEl>
                                          <p:spTgt spid="53"/>
                                        </p:tgtEl>
                                        <p:attrNameLst>
                                          <p:attrName>r</p:attrName>
                                        </p:attrNameLst>
                                      </p:cBhvr>
                                    </p:animRot>
                                    <p:animRot by="240000">
                                      <p:cBhvr>
                                        <p:cTn id="68" dur="200" fill="hold">
                                          <p:stCondLst>
                                            <p:cond delay="400"/>
                                          </p:stCondLst>
                                        </p:cTn>
                                        <p:tgtEl>
                                          <p:spTgt spid="53"/>
                                        </p:tgtEl>
                                        <p:attrNameLst>
                                          <p:attrName>r</p:attrName>
                                        </p:attrNameLst>
                                      </p:cBhvr>
                                    </p:animRot>
                                    <p:animRot by="-240000">
                                      <p:cBhvr>
                                        <p:cTn id="69" dur="200" fill="hold">
                                          <p:stCondLst>
                                            <p:cond delay="600"/>
                                          </p:stCondLst>
                                        </p:cTn>
                                        <p:tgtEl>
                                          <p:spTgt spid="53"/>
                                        </p:tgtEl>
                                        <p:attrNameLst>
                                          <p:attrName>r</p:attrName>
                                        </p:attrNameLst>
                                      </p:cBhvr>
                                    </p:animRot>
                                    <p:animRot by="120000">
                                      <p:cBhvr>
                                        <p:cTn id="70" dur="200" fill="hold">
                                          <p:stCondLst>
                                            <p:cond delay="800"/>
                                          </p:stCondLst>
                                        </p:cTn>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571500" y="285750"/>
            <a:ext cx="800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5: Em hãy quan sát sơ đồ khối Hình 6.3 và cho biết sơ đồ khối mô tả thuật toán gì? Xác định đầu vào và đầu ra của thuật toán. </a:t>
            </a:r>
          </a:p>
          <a:p>
            <a:pPr eaLnBrk="1" hangingPunct="1"/>
            <a:endParaRPr lang="en-US" sz="2800">
              <a:latin typeface="Times New Roman" pitchFamily="18" charset="0"/>
              <a:cs typeface="Times New Roman" pitchFamily="18" charset="0"/>
            </a:endParaRPr>
          </a:p>
        </p:txBody>
      </p:sp>
      <p:pic>
        <p:nvPicPr>
          <p:cNvPr id="32771" name="Picture 4" descr="C:\Users\Administrator\Documents\Lightshot\Screenshot_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1857375"/>
            <a:ext cx="3500437"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6"/>
          <p:cNvSpPr txBox="1">
            <a:spLocks noChangeArrowheads="1"/>
          </p:cNvSpPr>
          <p:nvPr/>
        </p:nvSpPr>
        <p:spPr bwMode="auto">
          <a:xfrm>
            <a:off x="285750" y="2754313"/>
            <a:ext cx="52054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 Sơ đồ khối mô tả thuật toán tính tổng hai số a và b </a:t>
            </a:r>
          </a:p>
          <a:p>
            <a:pPr eaLnBrk="1" hangingPunct="1"/>
            <a:r>
              <a:rPr lang="en-US" sz="2800">
                <a:latin typeface="Times New Roman" pitchFamily="18" charset="0"/>
                <a:cs typeface="Times New Roman" pitchFamily="18" charset="0"/>
              </a:rPr>
              <a:t>+ Đầu vào: </a:t>
            </a:r>
            <a:r>
              <a:rPr lang="vi-VN" sz="2800">
                <a:latin typeface="Times New Roman" pitchFamily="18" charset="0"/>
                <a:cs typeface="Times New Roman" pitchFamily="18" charset="0"/>
              </a:rPr>
              <a:t>cho hai số a, b</a:t>
            </a:r>
            <a:endParaRPr lang="en-US" sz="2800">
              <a:latin typeface="Times New Roman" pitchFamily="18" charset="0"/>
              <a:cs typeface="Times New Roman" pitchFamily="18" charset="0"/>
            </a:endParaRPr>
          </a:p>
          <a:p>
            <a:pPr eaLnBrk="1" hangingPunct="1"/>
            <a:r>
              <a:rPr lang="en-US" sz="2800">
                <a:latin typeface="Times New Roman" pitchFamily="18" charset="0"/>
                <a:cs typeface="Times New Roman" pitchFamily="18" charset="0"/>
              </a:rPr>
              <a:t>+ Đầu ra: tính tổng hai số a và b </a:t>
            </a:r>
          </a:p>
        </p:txBody>
      </p:sp>
      <p:sp>
        <p:nvSpPr>
          <p:cNvPr id="34821" name="TextBox 7"/>
          <p:cNvSpPr txBox="1">
            <a:spLocks noChangeArrowheads="1"/>
          </p:cNvSpPr>
          <p:nvPr/>
        </p:nvSpPr>
        <p:spPr bwMode="auto">
          <a:xfrm>
            <a:off x="1581150" y="1976438"/>
            <a:ext cx="2205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4821"/>
                                        </p:tgtEl>
                                        <p:attrNameLst>
                                          <p:attrName>style.visibility</p:attrName>
                                        </p:attrNameLst>
                                      </p:cBhvr>
                                      <p:to>
                                        <p:strVal val="visible"/>
                                      </p:to>
                                    </p:set>
                                    <p:animEffect transition="in" filter="randombar(horizontal)">
                                      <p:cBhvr>
                                        <p:cTn id="15" dur="500"/>
                                        <p:tgtEl>
                                          <p:spTgt spid="348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4820"/>
                                        </p:tgtEl>
                                        <p:attrNameLst>
                                          <p:attrName>style.visibility</p:attrName>
                                        </p:attrNameLst>
                                      </p:cBhvr>
                                      <p:to>
                                        <p:strVal val="visible"/>
                                      </p:to>
                                    </p:set>
                                    <p:animEffect transition="in" filter="randombar(horizontal)">
                                      <p:cBhvr>
                                        <p:cTn id="18"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285750" y="474663"/>
            <a:ext cx="8286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6: Lợi thế của việc sử dụng sơ đồ khối so với ngôn ngữ tự nhiên để mô tả thuật toán là gì? </a:t>
            </a:r>
          </a:p>
        </p:txBody>
      </p:sp>
      <p:sp>
        <p:nvSpPr>
          <p:cNvPr id="33795" name="TextBox 6"/>
          <p:cNvSpPr txBox="1">
            <a:spLocks noChangeArrowheads="1"/>
          </p:cNvSpPr>
          <p:nvPr/>
        </p:nvSpPr>
        <p:spPr bwMode="auto">
          <a:xfrm>
            <a:off x="214313" y="1857375"/>
            <a:ext cx="850106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A. Sơ đồ khối tuân theo một tiêu chuẩn quốc tế nên con người dù ở bất kể quốc gia nào cũng có thể hiểu.</a:t>
            </a:r>
          </a:p>
          <a:p>
            <a:pPr algn="just" eaLnBrk="1" hangingPunct="1"/>
            <a:r>
              <a:rPr lang="en-US" sz="2800">
                <a:latin typeface="Times New Roman" pitchFamily="18" charset="0"/>
                <a:cs typeface="Times New Roman" pitchFamily="18" charset="0"/>
              </a:rPr>
              <a:t>B. Sơ đồ khối dễ vẽ.</a:t>
            </a:r>
          </a:p>
          <a:p>
            <a:pPr algn="just" eaLnBrk="1" hangingPunct="1"/>
            <a:r>
              <a:rPr lang="en-US" sz="2800">
                <a:latin typeface="Times New Roman" pitchFamily="18" charset="0"/>
                <a:cs typeface="Times New Roman" pitchFamily="18" charset="0"/>
              </a:rPr>
              <a:t>C. Sơ đồ khối dễ thay đổi.</a:t>
            </a:r>
          </a:p>
          <a:p>
            <a:pPr algn="just" eaLnBrk="1" hangingPunct="1"/>
            <a:r>
              <a:rPr lang="en-US" sz="2800">
                <a:latin typeface="Times New Roman" pitchFamily="18" charset="0"/>
                <a:cs typeface="Times New Roman" pitchFamily="18" charset="0"/>
              </a:rPr>
              <a:t>D. Vẽ sơ đồ khối không ton thời gian.</a:t>
            </a:r>
          </a:p>
        </p:txBody>
      </p:sp>
      <p:sp>
        <p:nvSpPr>
          <p:cNvPr id="6" name="Oval 5"/>
          <p:cNvSpPr/>
          <p:nvPr/>
        </p:nvSpPr>
        <p:spPr>
          <a:xfrm>
            <a:off x="214313" y="1928813"/>
            <a:ext cx="500062"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9"/>
                                        </p:tgtEl>
                                        <p:attrNameLst>
                                          <p:attrName>r</p:attrName>
                                        </p:attrNameLst>
                                      </p:cBhvr>
                                    </p:animRot>
                                    <p:animRot by="-240000">
                                      <p:cBhvr>
                                        <p:cTn id="10" dur="200" fill="hold">
                                          <p:stCondLst>
                                            <p:cond delay="200"/>
                                          </p:stCondLst>
                                        </p:cTn>
                                        <p:tgtEl>
                                          <p:spTgt spid="9"/>
                                        </p:tgtEl>
                                        <p:attrNameLst>
                                          <p:attrName>r</p:attrName>
                                        </p:attrNameLst>
                                      </p:cBhvr>
                                    </p:animRot>
                                    <p:animRot by="240000">
                                      <p:cBhvr>
                                        <p:cTn id="11" dur="200" fill="hold">
                                          <p:stCondLst>
                                            <p:cond delay="400"/>
                                          </p:stCondLst>
                                        </p:cTn>
                                        <p:tgtEl>
                                          <p:spTgt spid="9"/>
                                        </p:tgtEl>
                                        <p:attrNameLst>
                                          <p:attrName>r</p:attrName>
                                        </p:attrNameLst>
                                      </p:cBhvr>
                                    </p:animRot>
                                    <p:animRot by="-240000">
                                      <p:cBhvr>
                                        <p:cTn id="12" dur="200" fill="hold">
                                          <p:stCondLst>
                                            <p:cond delay="600"/>
                                          </p:stCondLst>
                                        </p:cTn>
                                        <p:tgtEl>
                                          <p:spTgt spid="9"/>
                                        </p:tgtEl>
                                        <p:attrNameLst>
                                          <p:attrName>r</p:attrName>
                                        </p:attrNameLst>
                                      </p:cBhvr>
                                    </p:animRot>
                                    <p:animRot by="120000">
                                      <p:cBhvr>
                                        <p:cTn id="13"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214438"/>
            <a:ext cx="6072188"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14414" y="-25437"/>
            <a:ext cx="6072230" cy="954107"/>
          </a:xfrm>
          <a:prstGeom prst="rect">
            <a:avLst/>
          </a:prstGeom>
          <a:noFill/>
        </p:spPr>
        <p:txBody>
          <a:bodyPr>
            <a:spAutoFit/>
          </a:bodyPr>
          <a:lstStyle/>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MẢNH GHÉP BÍ MẬT</a:t>
            </a:r>
          </a:p>
        </p:txBody>
      </p:sp>
      <p:pic>
        <p:nvPicPr>
          <p:cNvPr id="34820" name="Picture 4" descr="Picture1bupbe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Picture1bupbe8">
            <a:hlinkClick r:id="rId4"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089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727700" y="2878138"/>
            <a:ext cx="63579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2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203575" y="2878137"/>
            <a:ext cx="65008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Box 19"/>
          <p:cNvSpPr txBox="1">
            <a:spLocks noChangeArrowheads="1"/>
          </p:cNvSpPr>
          <p:nvPr/>
        </p:nvSpPr>
        <p:spPr bwMode="auto">
          <a:xfrm>
            <a:off x="2357438" y="5681663"/>
            <a:ext cx="5143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cs typeface="Times New Roman" pitchFamily="18" charset="0"/>
              </a:rPr>
              <a:t>Alan Mathison Turing</a:t>
            </a:r>
            <a:r>
              <a:rPr lang="en-US" sz="2400">
                <a:latin typeface="Times New Roman" pitchFamily="18" charset="0"/>
                <a:cs typeface="Times New Roman" pitchFamily="18" charset="0"/>
              </a:rPr>
              <a:t> OBE FRS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childTnLst>
                                    <p:animClr clrSpc="hsl" dir="cw">
                                      <p:cBhvr override="childStyle">
                                        <p:cTn id="6" dur="500" fill="hold"/>
                                        <p:tgtEl>
                                          <p:spTgt spid="7"/>
                                        </p:tgtEl>
                                        <p:attrNameLst>
                                          <p:attrName>style.color</p:attrName>
                                        </p:attrNameLst>
                                      </p:cBhvr>
                                      <p:by>
                                        <p:hsl h="7200000" s="0" l="0"/>
                                      </p:by>
                                    </p:animClr>
                                    <p:animClr clrSpc="hsl" dir="cw">
                                      <p:cBhvr>
                                        <p:cTn id="7" dur="500" fill="hold"/>
                                        <p:tgtEl>
                                          <p:spTgt spid="7"/>
                                        </p:tgtEl>
                                        <p:attrNameLst>
                                          <p:attrName>fillcolor</p:attrName>
                                        </p:attrNameLst>
                                      </p:cBhvr>
                                      <p:by>
                                        <p:hsl h="7200000" s="0" l="0"/>
                                      </p:by>
                                    </p:animClr>
                                    <p:animClr clrSpc="hsl" dir="cw">
                                      <p:cBhvr>
                                        <p:cTn id="8" dur="500" fill="hold"/>
                                        <p:tgtEl>
                                          <p:spTgt spid="7"/>
                                        </p:tgtEl>
                                        <p:attrNameLst>
                                          <p:attrName>stroke.color</p:attrName>
                                        </p:attrNameLst>
                                      </p:cBhvr>
                                      <p:by>
                                        <p:hsl h="7200000" s="0" l="0"/>
                                      </p:by>
                                    </p:animClr>
                                    <p:set>
                                      <p:cBhvr>
                                        <p:cTn id="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563" y="1214438"/>
            <a:ext cx="32004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4"/>
          <p:cNvSpPr txBox="1">
            <a:spLocks noChangeArrowheads="1"/>
          </p:cNvSpPr>
          <p:nvPr/>
        </p:nvSpPr>
        <p:spPr bwMode="auto">
          <a:xfrm>
            <a:off x="5643563" y="5715000"/>
            <a:ext cx="3298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latin typeface="Times New Roman" pitchFamily="18" charset="0"/>
                <a:cs typeface="Times New Roman" pitchFamily="18" charset="0"/>
              </a:rPr>
              <a:t>Alan Mathison Turing</a:t>
            </a:r>
            <a:endParaRPr lang="en-US" sz="2000">
              <a:latin typeface="Times New Roman" pitchFamily="18" charset="0"/>
              <a:cs typeface="Times New Roman" pitchFamily="18" charset="0"/>
            </a:endParaRPr>
          </a:p>
        </p:txBody>
      </p:sp>
      <p:sp>
        <p:nvSpPr>
          <p:cNvPr id="6" name="TextBox 5"/>
          <p:cNvSpPr txBox="1"/>
          <p:nvPr/>
        </p:nvSpPr>
        <p:spPr>
          <a:xfrm>
            <a:off x="214313" y="976313"/>
            <a:ext cx="5286375" cy="4524375"/>
          </a:xfrm>
          <a:prstGeom prst="rect">
            <a:avLst/>
          </a:prstGeom>
          <a:noFill/>
        </p:spPr>
        <p:txBody>
          <a:bodyPr>
            <a:spAutoFit/>
          </a:bodyPr>
          <a:lstStyle/>
          <a:p>
            <a:pPr algn="just">
              <a:defRPr/>
            </a:pPr>
            <a:r>
              <a:rPr lang="vi-VN" sz="2400" b="1">
                <a:latin typeface="+mj-lt"/>
              </a:rPr>
              <a:t>Alan Mathison Turing</a:t>
            </a:r>
            <a:r>
              <a:rPr lang="vi-VN" sz="2400">
                <a:latin typeface="+mj-lt"/>
              </a:rPr>
              <a:t> </a:t>
            </a:r>
            <a:r>
              <a:rPr lang="en-US" sz="2400">
                <a:latin typeface="+mj-lt"/>
              </a:rPr>
              <a:t>( 23/6/1912 – 7/6/1954) là một nhà toán học, logic học và mật mã học người Anh, được coi là cha đẻ của ngành khoa học máy tính</a:t>
            </a:r>
            <a:r>
              <a:rPr lang="vi-VN" sz="2400">
                <a:latin typeface="+mj-lt"/>
              </a:rPr>
              <a:t>. Ông đã hình thức hóa khái niệm</a:t>
            </a:r>
            <a:r>
              <a:rPr lang="en-US" sz="2400">
                <a:latin typeface="+mj-lt"/>
              </a:rPr>
              <a:t> thuật toán</a:t>
            </a:r>
            <a:r>
              <a:rPr lang="vi-VN" sz="2400">
                <a:latin typeface="+mj-lt"/>
              </a:rPr>
              <a:t> và tính toán với</a:t>
            </a:r>
            <a:r>
              <a:rPr lang="en-US" sz="2400">
                <a:latin typeface="+mj-lt"/>
              </a:rPr>
              <a:t> máy Turing</a:t>
            </a:r>
            <a:r>
              <a:rPr lang="vi-VN" sz="2400">
                <a:latin typeface="+mj-lt"/>
              </a:rPr>
              <a:t>, đồng thời đưa ra phiên bản của "Turing", mà ngày nay được đông đảo công chúng chấp nhận, về</a:t>
            </a:r>
            <a:r>
              <a:rPr lang="en-US" sz="2400">
                <a:latin typeface="+mj-lt"/>
              </a:rPr>
              <a:t> luận đề Church – Turing</a:t>
            </a:r>
            <a:r>
              <a:rPr lang="vi-VN" sz="2400">
                <a:latin typeface="+mj-lt"/>
              </a:rPr>
              <a:t>, một luận đề nói rằng tất cả những gì tính được bằng thuật toán đều có thể tính được bằng</a:t>
            </a:r>
            <a:r>
              <a:rPr lang="en-US" sz="2400">
                <a:latin typeface="+mj-lt"/>
              </a:rPr>
              <a:t> máy Turing.</a:t>
            </a:r>
            <a:endParaRPr lang="en-US" sz="2400">
              <a:latin typeface="+mj-lt"/>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1214438" y="500063"/>
            <a:ext cx="628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Hướng dẫn về nhà</a:t>
            </a:r>
          </a:p>
        </p:txBody>
      </p:sp>
      <p:sp>
        <p:nvSpPr>
          <p:cNvPr id="36867" name="TextBox 4"/>
          <p:cNvSpPr txBox="1">
            <a:spLocks noChangeArrowheads="1"/>
          </p:cNvSpPr>
          <p:nvPr/>
        </p:nvSpPr>
        <p:spPr bwMode="auto">
          <a:xfrm>
            <a:off x="357188" y="1905000"/>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a:latin typeface="Times New Roman" pitchFamily="18" charset="0"/>
                <a:cs typeface="Times New Roman" pitchFamily="18" charset="0"/>
              </a:rPr>
              <a:t> Làm những bài tập còn lại trong SGK Tin học 6 và SBT Tin học 6.</a:t>
            </a:r>
          </a:p>
          <a:p>
            <a:pPr eaLnBrk="1" hangingPunct="1">
              <a:buFontTx/>
              <a:buChar char="-"/>
            </a:pPr>
            <a:r>
              <a:rPr lang="en-US" sz="2800">
                <a:latin typeface="Times New Roman" pitchFamily="18" charset="0"/>
                <a:cs typeface="Times New Roman" pitchFamily="18" charset="0"/>
              </a:rPr>
              <a:t> Ôn lại kiến thức thuật toán là gì? Các cách mô tả thuật toán và sơ đồ khối của thuật toán.</a:t>
            </a:r>
          </a:p>
          <a:p>
            <a:pPr eaLnBrk="1" hangingPunct="1">
              <a:buFontTx/>
              <a:buChar char="-"/>
            </a:pPr>
            <a:r>
              <a:rPr lang="en-US" sz="2800">
                <a:latin typeface="Times New Roman" pitchFamily="18" charset="0"/>
                <a:cs typeface="Times New Roman" pitchFamily="18" charset="0"/>
              </a:rPr>
              <a:t> Tìm hiểu trước bài 16: </a:t>
            </a:r>
            <a:r>
              <a:rPr lang="en-US" sz="2800" i="1">
                <a:latin typeface="Times New Roman" pitchFamily="18" charset="0"/>
                <a:cs typeface="Times New Roman" pitchFamily="18" charset="0"/>
              </a:rPr>
              <a:t>Các cấu trúc điều khiển</a:t>
            </a:r>
            <a:r>
              <a:rPr lang="en-US" sz="2800">
                <a:latin typeface="Times New Roman" pitchFamily="18" charset="0"/>
                <a:cs typeface="Times New Roman" pitchFamily="18" charset="0"/>
              </a:rPr>
              <a:t>.</a:t>
            </a:r>
          </a:p>
          <a:p>
            <a:pPr eaLnBrk="1" hangingPunct="1">
              <a:buFontTx/>
              <a:buChar char="-"/>
            </a:pPr>
            <a:endParaRPr lang="en-US" sz="280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8"/>
            <a:ext cx="7467600" cy="868362"/>
          </a:xfrm>
        </p:spPr>
        <p:txBody>
          <a:bodyPr>
            <a:normAutofit fontScale="90000"/>
          </a:bodyPr>
          <a:lstStyle/>
          <a:p>
            <a:pPr algn="ctr" eaLnBrk="1" fontAlgn="auto" hangingPunct="1">
              <a:spcAft>
                <a:spcPts val="0"/>
              </a:spcAft>
              <a:defRPr/>
            </a:pPr>
            <a:r>
              <a:rPr lang="en-US" b="1">
                <a:solidFill>
                  <a:srgbClr val="FF0000"/>
                </a:solidFill>
                <a:latin typeface="Times New Roman" pitchFamily="18" charset="0"/>
                <a:cs typeface="Times New Roman" pitchFamily="18" charset="0"/>
              </a:rPr>
              <a:t>TRÒ CHƠI </a:t>
            </a:r>
            <a:br>
              <a:rPr lang="en-US" b="1">
                <a:solidFill>
                  <a:srgbClr val="FF0000"/>
                </a:solidFill>
                <a:latin typeface="Times New Roman" pitchFamily="18" charset="0"/>
                <a:cs typeface="Times New Roman" pitchFamily="18" charset="0"/>
              </a:rPr>
            </a:br>
            <a:r>
              <a:rPr lang="en-US" b="1">
                <a:solidFill>
                  <a:srgbClr val="FF0000"/>
                </a:solidFill>
                <a:latin typeface="Times New Roman" pitchFamily="18" charset="0"/>
                <a:cs typeface="Times New Roman" pitchFamily="18" charset="0"/>
              </a:rPr>
              <a:t>ĐÔNG – TÂY – NAM – BẮC</a:t>
            </a:r>
          </a:p>
        </p:txBody>
      </p:sp>
      <p:sp>
        <p:nvSpPr>
          <p:cNvPr id="10243" name="TextBox 4"/>
          <p:cNvSpPr txBox="1">
            <a:spLocks noChangeArrowheads="1"/>
          </p:cNvSpPr>
          <p:nvPr/>
        </p:nvSpPr>
        <p:spPr bwMode="auto">
          <a:xfrm>
            <a:off x="214313" y="2428875"/>
            <a:ext cx="85725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Em hãy gấp hình trò chơi Đông – Tây – Nam – Bắc. Sau khi hoàn thành sản phẩm thống nhất cách làm sau đó ghi ra giấy hoạt động nhóm. Nhóm nào nhanh nhất sẽ lên trình bày còn các nhóm khác sẽ nhận xét bổ sung cho nhóm bạn.</a:t>
            </a:r>
          </a:p>
          <a:p>
            <a:pPr algn="ctr" eaLnBrk="1" hangingPunct="1"/>
            <a:r>
              <a:rPr lang="en-US" sz="2800">
                <a:latin typeface="Times New Roman" pitchFamily="18" charset="0"/>
                <a:cs typeface="Times New Roman" pitchFamily="18" charset="0"/>
              </a:rPr>
              <a:t>Thời gian hoạt động nhóm là 5 phút.</a:t>
            </a:r>
          </a:p>
        </p:txBody>
      </p:sp>
      <p:sp>
        <p:nvSpPr>
          <p:cNvPr id="10244" name="TextBox 6"/>
          <p:cNvSpPr txBox="1">
            <a:spLocks noChangeArrowheads="1"/>
          </p:cNvSpPr>
          <p:nvPr/>
        </p:nvSpPr>
        <p:spPr bwMode="auto">
          <a:xfrm>
            <a:off x="571500" y="1047750"/>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Chia lớp thành 4 nhóm mỗi nhóm tương ứng với 1 tổ</a:t>
            </a:r>
          </a:p>
        </p:txBody>
      </p:sp>
      <p:sp>
        <p:nvSpPr>
          <p:cNvPr id="8" name="Rectangle 7"/>
          <p:cNvSpPr/>
          <p:nvPr/>
        </p:nvSpPr>
        <p:spPr>
          <a:xfrm>
            <a:off x="1571604" y="1643050"/>
            <a:ext cx="5572164" cy="584775"/>
          </a:xfrm>
          <a:prstGeom prst="rect">
            <a:avLst/>
          </a:prstGeom>
          <a:noFill/>
        </p:spPr>
        <p:txBody>
          <a:bodyPr>
            <a:spAutoFit/>
          </a:bodyPr>
          <a:lstStyle/>
          <a:p>
            <a:pPr algn="ctr" fontAlgn="auto">
              <a:spcBef>
                <a:spcPts val="0"/>
              </a:spcBef>
              <a:spcAft>
                <a:spcPts val="0"/>
              </a:spcAft>
              <a:defRPr/>
            </a:pPr>
            <a:r>
              <a:rPr lang="en-US" sz="3200" b="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Quy tắc trò chơi như sau</a:t>
            </a:r>
            <a:endParaRPr lang="en-US" sz="3200" b="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n-lt"/>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Text Box 4"/>
          <p:cNvSpPr txBox="1">
            <a:spLocks noChangeArrowheads="1"/>
          </p:cNvSpPr>
          <p:nvPr/>
        </p:nvSpPr>
        <p:spPr bwMode="auto">
          <a:xfrm rot="-799994">
            <a:off x="1676400" y="1590675"/>
            <a:ext cx="5638800" cy="1755775"/>
          </a:xfrm>
          <a:prstGeom prst="rect">
            <a:avLst/>
          </a:prstGeom>
          <a:solidFill>
            <a:srgbClr val="FFCCFF"/>
          </a:solidFill>
          <a:ln w="9525">
            <a:noFill/>
            <a:miter lim="800000"/>
            <a:headEnd/>
            <a:tailEnd/>
          </a:ln>
          <a:effectLst>
            <a:outerShdw dist="107763" dir="2700000" algn="ctr" rotWithShape="0">
              <a:srgbClr val="FF66FF"/>
            </a:outerShdw>
          </a:effectLst>
        </p:spPr>
        <p:txBody>
          <a:bodyPr>
            <a:spAutoFit/>
          </a:bodyPr>
          <a:lstStyle/>
          <a:p>
            <a:pPr algn="ctr">
              <a:spcBef>
                <a:spcPct val="50000"/>
              </a:spcBef>
              <a:defRPr/>
            </a:pPr>
            <a:r>
              <a:rPr lang="en-US" sz="3600" b="1">
                <a:effectLst>
                  <a:outerShdw blurRad="38100" dist="38100" dir="2700000" algn="tl">
                    <a:srgbClr val="000000"/>
                  </a:outerShdw>
                </a:effectLst>
                <a:latin typeface="Times New Roman" pitchFamily="18" charset="0"/>
              </a:rPr>
              <a:t> </a:t>
            </a:r>
            <a:r>
              <a:rPr lang="en-US" sz="5400" b="1">
                <a:solidFill>
                  <a:srgbClr val="000066"/>
                </a:solidFill>
                <a:effectLst>
                  <a:outerShdw blurRad="38100" dist="38100" dir="2700000" algn="tl">
                    <a:srgbClr val="000000"/>
                  </a:outerShdw>
                </a:effectLst>
                <a:latin typeface="Times New Roman" pitchFamily="18" charset="0"/>
              </a:rPr>
              <a:t>Tiết học đến đây</a:t>
            </a:r>
            <a:r>
              <a:rPr lang="en-US" sz="5400" b="1">
                <a:effectLst>
                  <a:outerShdw blurRad="38100" dist="38100" dir="2700000" algn="tl">
                    <a:srgbClr val="000000"/>
                  </a:outerShdw>
                </a:effectLst>
                <a:latin typeface="Times New Roman" pitchFamily="18" charset="0"/>
              </a:rPr>
              <a:t> </a:t>
            </a:r>
            <a:r>
              <a:rPr lang="en-US" sz="5400" b="1">
                <a:solidFill>
                  <a:srgbClr val="000066"/>
                </a:solidFill>
                <a:effectLst>
                  <a:outerShdw blurRad="38100" dist="38100" dir="2700000" algn="tl">
                    <a:srgbClr val="000000"/>
                  </a:outerShdw>
                </a:effectLst>
                <a:latin typeface="Times New Roman" pitchFamily="18" charset="0"/>
              </a:rPr>
              <a:t>là kết thúc</a:t>
            </a:r>
            <a:r>
              <a:rPr lang="en-US" sz="3600" b="1">
                <a:latin typeface="Times New Roman" pitchFamily="18" charset="0"/>
              </a:rPr>
              <a:t> </a:t>
            </a:r>
          </a:p>
        </p:txBody>
      </p:sp>
      <p:pic>
        <p:nvPicPr>
          <p:cNvPr id="37893" name="Picture 5"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6400800" y="4038600"/>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90600" y="3962400"/>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7"/>
          <p:cNvSpPr>
            <a:spLocks noChangeArrowheads="1"/>
          </p:cNvSpPr>
          <p:nvPr/>
        </p:nvSpPr>
        <p:spPr bwMode="auto">
          <a:xfrm rot="-791616">
            <a:off x="2590800" y="3886200"/>
            <a:ext cx="533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b="1" i="1">
                <a:solidFill>
                  <a:srgbClr val="9900CC"/>
                </a:solidFill>
                <a:latin typeface="Times New Roman" pitchFamily="18" charset="0"/>
                <a:ea typeface="Tahoma" pitchFamily="34" charset="0"/>
                <a:cs typeface="Times New Roman" pitchFamily="18" charset="0"/>
              </a:rPr>
              <a:t>Chúc  các em học sinh chăm ngoan, học giỏi.</a:t>
            </a:r>
          </a:p>
        </p:txBody>
      </p:sp>
      <p:pic>
        <p:nvPicPr>
          <p:cNvPr id="37896" name="Picture 8"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3492500" y="3141663"/>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00063"/>
            <a:ext cx="1714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7"/>
          <p:cNvSpPr txBox="1">
            <a:spLocks noChangeArrowheads="1"/>
          </p:cNvSpPr>
          <p:nvPr/>
        </p:nvSpPr>
        <p:spPr bwMode="auto">
          <a:xfrm>
            <a:off x="2571750" y="741363"/>
            <a:ext cx="6215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1643042" y="77490"/>
            <a:ext cx="6821033"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Cách gấp trò chơi Đông – Tây – Nam – Bắc</a:t>
            </a:r>
          </a:p>
        </p:txBody>
      </p:sp>
      <p:sp>
        <p:nvSpPr>
          <p:cNvPr id="11269" name="TextBox 9"/>
          <p:cNvSpPr txBox="1">
            <a:spLocks noChangeArrowheads="1"/>
          </p:cNvSpPr>
          <p:nvPr/>
        </p:nvSpPr>
        <p:spPr bwMode="auto">
          <a:xfrm>
            <a:off x="2500313" y="1752600"/>
            <a:ext cx="6215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2: Gấp bốn góc của tờ giấy vào tâm.</a:t>
            </a:r>
          </a:p>
        </p:txBody>
      </p:sp>
      <p:pic>
        <p:nvPicPr>
          <p:cNvPr id="112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571625"/>
            <a:ext cx="19288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11"/>
          <p:cNvSpPr txBox="1">
            <a:spLocks noChangeArrowheads="1"/>
          </p:cNvSpPr>
          <p:nvPr/>
        </p:nvSpPr>
        <p:spPr bwMode="auto">
          <a:xfrm>
            <a:off x="2500313" y="2538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3: Lật mặt bên kia.</a:t>
            </a:r>
          </a:p>
        </p:txBody>
      </p:sp>
      <p:pic>
        <p:nvPicPr>
          <p:cNvPr id="112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2571750"/>
            <a:ext cx="12858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3357563"/>
            <a:ext cx="192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4572000"/>
            <a:ext cx="135731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250" y="5572125"/>
            <a:ext cx="10382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Box 16"/>
          <p:cNvSpPr txBox="1">
            <a:spLocks noChangeArrowheads="1"/>
          </p:cNvSpPr>
          <p:nvPr/>
        </p:nvSpPr>
        <p:spPr bwMode="auto">
          <a:xfrm>
            <a:off x="2500313" y="3538538"/>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4: Tiếp tục gấp bốn góc vào tâm.</a:t>
            </a:r>
          </a:p>
        </p:txBody>
      </p:sp>
      <p:sp>
        <p:nvSpPr>
          <p:cNvPr id="11277" name="TextBox 17"/>
          <p:cNvSpPr txBox="1">
            <a:spLocks noChangeArrowheads="1"/>
          </p:cNvSpPr>
          <p:nvPr/>
        </p:nvSpPr>
        <p:spPr bwMode="auto">
          <a:xfrm>
            <a:off x="2500313" y="4572000"/>
            <a:ext cx="6215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5: Đặt tờ giấy đã gấp nằm ngang, luồn ngón cái và ngón trỏ của hai tay vào bốn góc ở mặt dưới.</a:t>
            </a:r>
          </a:p>
        </p:txBody>
      </p:sp>
      <p:sp>
        <p:nvSpPr>
          <p:cNvPr id="11278" name="TextBox 18"/>
          <p:cNvSpPr txBox="1">
            <a:spLocks noChangeArrowheads="1"/>
          </p:cNvSpPr>
          <p:nvPr/>
        </p:nvSpPr>
        <p:spPr bwMode="auto">
          <a:xfrm>
            <a:off x="2500313" y="5967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6: Chỉnh sửa các nếp gấp.</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wipe(down)">
                                      <p:cBhvr>
                                        <p:cTn id="10" dur="500"/>
                                        <p:tgtEl>
                                          <p:spTgt spid="112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animEffect transition="in" filter="strips(downLeft)">
                                      <p:cBhvr>
                                        <p:cTn id="15" dur="500"/>
                                        <p:tgtEl>
                                          <p:spTgt spid="11270"/>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1269"/>
                                        </p:tgtEl>
                                        <p:attrNameLst>
                                          <p:attrName>style.visibility</p:attrName>
                                        </p:attrNameLst>
                                      </p:cBhvr>
                                      <p:to>
                                        <p:strVal val="visible"/>
                                      </p:to>
                                    </p:set>
                                    <p:animEffect transition="in" filter="strips(downLeft)">
                                      <p:cBhvr>
                                        <p:cTn id="18" dur="500"/>
                                        <p:tgtEl>
                                          <p:spTgt spid="112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11272"/>
                                        </p:tgtEl>
                                        <p:attrNameLst>
                                          <p:attrName>style.visibility</p:attrName>
                                        </p:attrNameLst>
                                      </p:cBhvr>
                                      <p:to>
                                        <p:strVal val="visible"/>
                                      </p:to>
                                    </p:set>
                                    <p:animEffect transition="in" filter="strips(downLeft)">
                                      <p:cBhvr>
                                        <p:cTn id="23" dur="500"/>
                                        <p:tgtEl>
                                          <p:spTgt spid="1127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1271"/>
                                        </p:tgtEl>
                                        <p:attrNameLst>
                                          <p:attrName>style.visibility</p:attrName>
                                        </p:attrNameLst>
                                      </p:cBhvr>
                                      <p:to>
                                        <p:strVal val="visible"/>
                                      </p:to>
                                    </p:set>
                                    <p:animEffect transition="in" filter="strips(downLeft)">
                                      <p:cBhvr>
                                        <p:cTn id="26" dur="500"/>
                                        <p:tgtEl>
                                          <p:spTgt spid="112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0" presetClass="entr" presetSubtype="0" fill="hold" nodeType="clickEffect">
                                  <p:stCondLst>
                                    <p:cond delay="0"/>
                                  </p:stCondLst>
                                  <p:childTnLst>
                                    <p:set>
                                      <p:cBhvr>
                                        <p:cTn id="30" dur="1" fill="hold">
                                          <p:stCondLst>
                                            <p:cond delay="0"/>
                                          </p:stCondLst>
                                        </p:cTn>
                                        <p:tgtEl>
                                          <p:spTgt spid="11273"/>
                                        </p:tgtEl>
                                        <p:attrNameLst>
                                          <p:attrName>style.visibility</p:attrName>
                                        </p:attrNameLst>
                                      </p:cBhvr>
                                      <p:to>
                                        <p:strVal val="visible"/>
                                      </p:to>
                                    </p:set>
                                    <p:animEffect transition="in" filter="wedge">
                                      <p:cBhvr>
                                        <p:cTn id="31" dur="2000"/>
                                        <p:tgtEl>
                                          <p:spTgt spid="11273"/>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11276"/>
                                        </p:tgtEl>
                                        <p:attrNameLst>
                                          <p:attrName>style.visibility</p:attrName>
                                        </p:attrNameLst>
                                      </p:cBhvr>
                                      <p:to>
                                        <p:strVal val="visible"/>
                                      </p:to>
                                    </p:set>
                                    <p:animEffect transition="in" filter="wedge">
                                      <p:cBhvr>
                                        <p:cTn id="34" dur="2000"/>
                                        <p:tgtEl>
                                          <p:spTgt spid="1127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nodeType="clickEffect">
                                  <p:stCondLst>
                                    <p:cond delay="0"/>
                                  </p:stCondLst>
                                  <p:childTnLst>
                                    <p:set>
                                      <p:cBhvr>
                                        <p:cTn id="38" dur="1" fill="hold">
                                          <p:stCondLst>
                                            <p:cond delay="0"/>
                                          </p:stCondLst>
                                        </p:cTn>
                                        <p:tgtEl>
                                          <p:spTgt spid="11274"/>
                                        </p:tgtEl>
                                        <p:attrNameLst>
                                          <p:attrName>style.visibility</p:attrName>
                                        </p:attrNameLst>
                                      </p:cBhvr>
                                      <p:to>
                                        <p:strVal val="visible"/>
                                      </p:to>
                                    </p:set>
                                    <p:animEffect transition="in" filter="wedge">
                                      <p:cBhvr>
                                        <p:cTn id="39" dur="2000"/>
                                        <p:tgtEl>
                                          <p:spTgt spid="11274"/>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1277"/>
                                        </p:tgtEl>
                                        <p:attrNameLst>
                                          <p:attrName>style.visibility</p:attrName>
                                        </p:attrNameLst>
                                      </p:cBhvr>
                                      <p:to>
                                        <p:strVal val="visible"/>
                                      </p:to>
                                    </p:set>
                                    <p:animEffect transition="in" filter="wedge">
                                      <p:cBhvr>
                                        <p:cTn id="42" dur="2000"/>
                                        <p:tgtEl>
                                          <p:spTgt spid="112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nodeType="clickEffect">
                                  <p:stCondLst>
                                    <p:cond delay="0"/>
                                  </p:stCondLst>
                                  <p:childTnLst>
                                    <p:set>
                                      <p:cBhvr>
                                        <p:cTn id="46" dur="1" fill="hold">
                                          <p:stCondLst>
                                            <p:cond delay="0"/>
                                          </p:stCondLst>
                                        </p:cTn>
                                        <p:tgtEl>
                                          <p:spTgt spid="11275"/>
                                        </p:tgtEl>
                                        <p:attrNameLst>
                                          <p:attrName>style.visibility</p:attrName>
                                        </p:attrNameLst>
                                      </p:cBhvr>
                                      <p:to>
                                        <p:strVal val="visible"/>
                                      </p:to>
                                    </p:set>
                                    <p:animEffect transition="in" filter="wedge">
                                      <p:cBhvr>
                                        <p:cTn id="47" dur="2000"/>
                                        <p:tgtEl>
                                          <p:spTgt spid="11275"/>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11278"/>
                                        </p:tgtEl>
                                        <p:attrNameLst>
                                          <p:attrName>style.visibility</p:attrName>
                                        </p:attrNameLst>
                                      </p:cBhvr>
                                      <p:to>
                                        <p:strVal val="visible"/>
                                      </p:to>
                                    </p:set>
                                    <p:animEffect transition="in" filter="wedge">
                                      <p:cBhvr>
                                        <p:cTn id="50" dur="20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9" grpId="0"/>
      <p:bldP spid="11271" grpId="0"/>
      <p:bldP spid="11276" grpId="0"/>
      <p:bldP spid="11277" grpId="0"/>
      <p:bldP spid="112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Anh d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3571875"/>
            <a:ext cx="4357688"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ình chữ nhật 4"/>
          <p:cNvSpPr/>
          <p:nvPr/>
        </p:nvSpPr>
        <p:spPr>
          <a:xfrm>
            <a:off x="1000100" y="2357430"/>
            <a:ext cx="7830452" cy="584775"/>
          </a:xfrm>
          <a:prstGeom prst="rect">
            <a:avLst/>
          </a:prstGeom>
          <a:noFill/>
        </p:spPr>
        <p:txBody>
          <a:bodyPr>
            <a:spAutoFit/>
          </a:bodyPr>
          <a:lstStyle/>
          <a:p>
            <a:pPr algn="ctr" fontAlgn="auto">
              <a:spcBef>
                <a:spcPts val="0"/>
              </a:spcBef>
              <a:spcAft>
                <a:spcPts val="0"/>
              </a:spcAft>
              <a:defRPr/>
            </a:pPr>
            <a:r>
              <a:rPr lang="en-US" sz="3200" b="1">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Bài 15: THUẬT </a:t>
            </a:r>
            <a:r>
              <a:rPr lang="en-US"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TOÁN</a:t>
            </a:r>
            <a:endParaRPr lang="vi-VN"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endParaRPr>
          </a:p>
        </p:txBody>
      </p:sp>
      <p:graphicFrame>
        <p:nvGraphicFramePr>
          <p:cNvPr id="8" name="Diagram 7"/>
          <p:cNvGraphicFramePr/>
          <p:nvPr/>
        </p:nvGraphicFramePr>
        <p:xfrm>
          <a:off x="642910" y="357166"/>
          <a:ext cx="8340042" cy="1077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nodeType="withEffect">
                                  <p:stCondLst>
                                    <p:cond delay="0"/>
                                  </p:stCondLst>
                                  <p:childTnLst>
                                    <p:animClr clrSpc="hsl" dir="cw">
                                      <p:cBhvr override="childStyle">
                                        <p:cTn id="6" dur="1000" fill="hold"/>
                                        <p:tgtEl>
                                          <p:spTgt spid="5"/>
                                        </p:tgtEl>
                                        <p:attrNameLst>
                                          <p:attrName>style.color</p:attrName>
                                        </p:attrNameLst>
                                      </p:cBhvr>
                                      <p:by>
                                        <p:hsl h="7200000" s="0" l="0"/>
                                      </p:by>
                                    </p:animClr>
                                    <p:animClr clrSpc="hsl" dir="cw">
                                      <p:cBhvr>
                                        <p:cTn id="7" dur="1000" fill="hold"/>
                                        <p:tgtEl>
                                          <p:spTgt spid="5"/>
                                        </p:tgtEl>
                                        <p:attrNameLst>
                                          <p:attrName>fillcolor</p:attrName>
                                        </p:attrNameLst>
                                      </p:cBhvr>
                                      <p:by>
                                        <p:hsl h="7200000" s="0" l="0"/>
                                      </p:by>
                                    </p:animClr>
                                    <p:animClr clrSpc="hsl" dir="cw">
                                      <p:cBhvr>
                                        <p:cTn id="8" dur="1000" fill="hold"/>
                                        <p:tgtEl>
                                          <p:spTgt spid="5"/>
                                        </p:tgtEl>
                                        <p:attrNameLst>
                                          <p:attrName>stroke.color</p:attrName>
                                        </p:attrNameLst>
                                      </p:cBhvr>
                                      <p:by>
                                        <p:hsl h="7200000" s="0" l="0"/>
                                      </p:by>
                                    </p:animClr>
                                    <p:set>
                                      <p:cBhvr>
                                        <p:cTn id="9" dur="1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644938" y="0"/>
            <a:ext cx="3641318" cy="584775"/>
          </a:xfrm>
          <a:prstGeom prst="rect">
            <a:avLst/>
          </a:prstGeom>
          <a:noFill/>
        </p:spPr>
        <p:txBody>
          <a:bodyPr wrap="none">
            <a:spAutoFit/>
          </a:bodyPr>
          <a:lstStyle/>
          <a:p>
            <a:pPr algn="ctr">
              <a:defRPr/>
            </a:pPr>
            <a:r>
              <a:rPr lang="en-US" sz="3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Bài</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15 – </a:t>
            </a:r>
            <a:r>
              <a:rPr lang="en-US" sz="32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Thuật</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t>
            </a:r>
            <a:r>
              <a:rPr lang="en-US" sz="32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toán</a:t>
            </a:r>
            <a:endPar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8"/>
          <p:cNvSpPr txBox="1">
            <a:spLocks noChangeArrowheads="1"/>
          </p:cNvSpPr>
          <p:nvPr/>
        </p:nvSpPr>
        <p:spPr bwMode="auto">
          <a:xfrm>
            <a:off x="1357313" y="180975"/>
            <a:ext cx="707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3" name="TextBox 12"/>
          <p:cNvSpPr txBox="1">
            <a:spLocks noChangeArrowheads="1"/>
          </p:cNvSpPr>
          <p:nvPr/>
        </p:nvSpPr>
        <p:spPr bwMode="auto">
          <a:xfrm>
            <a:off x="285750" y="725488"/>
            <a:ext cx="8643938" cy="6002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Câu 1: Nếu đảo thứ tự của bước 3 và bước 4 trong hướng dẫn trên thì em có gấp được hình trò chơi Đông - Tây - Nam - Bắc không? Tại sao?</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endParaRPr lang="en-US" sz="2400">
              <a:latin typeface="Times New Roman" pitchFamily="18" charset="0"/>
              <a:cs typeface="Times New Roman" pitchFamily="18" charset="0"/>
            </a:endParaRPr>
          </a:p>
          <a:p>
            <a:pPr algn="just" eaLnBrk="1" hangingPunct="1"/>
            <a:r>
              <a:rPr lang="en-US" sz="2400">
                <a:latin typeface="Times New Roman" pitchFamily="18" charset="0"/>
                <a:cs typeface="Times New Roman" pitchFamily="18" charset="0"/>
              </a:rPr>
              <a:t>Câu 2: Trước khi thực hiện theo hướng dẫn trên, em cần có gì? Sau khi thực hiện lần lượt sáu bước theo hướng dẫn, em nhận được kết quả gì? </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p:txBody>
      </p:sp>
      <p:sp>
        <p:nvSpPr>
          <p:cNvPr id="14340" name="TextBox 7"/>
          <p:cNvSpPr txBox="1">
            <a:spLocks noChangeArrowheads="1"/>
          </p:cNvSpPr>
          <p:nvPr/>
        </p:nvSpPr>
        <p:spPr bwMode="auto">
          <a:xfrm>
            <a:off x="1785938" y="142875"/>
            <a:ext cx="6286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solidFill>
                  <a:srgbClr val="FF0000"/>
                </a:solidFill>
                <a:latin typeface="Times New Roman" pitchFamily="18" charset="0"/>
                <a:cs typeface="Times New Roman" pitchFamily="18" charset="0"/>
              </a:rPr>
              <a:t>PHIẾU HỌC TẬP ( hoạt động nhóm)</a:t>
            </a:r>
          </a:p>
        </p:txBody>
      </p:sp>
      <p:sp>
        <p:nvSpPr>
          <p:cNvPr id="8" name="TextBox 15"/>
          <p:cNvSpPr txBox="1">
            <a:spLocks noChangeArrowheads="1"/>
          </p:cNvSpPr>
          <p:nvPr/>
        </p:nvSpPr>
        <p:spPr bwMode="auto">
          <a:xfrm>
            <a:off x="214313" y="5216525"/>
            <a:ext cx="857250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Trước khi thực hiện theo hướng dẫn trên em cần có tờ giấy hình vuông. Sau khi thực hiện lần lượt theo 6 bước như hướng dẫn của phần khởi động, em sẽ có kết quả là hình gấp trò chơi Đông – Tây – Nam – Bắc.</a:t>
            </a:r>
          </a:p>
        </p:txBody>
      </p:sp>
      <p:sp>
        <p:nvSpPr>
          <p:cNvPr id="10" name="TextBox 15"/>
          <p:cNvSpPr txBox="1">
            <a:spLocks noChangeArrowheads="1"/>
          </p:cNvSpPr>
          <p:nvPr/>
        </p:nvSpPr>
        <p:spPr bwMode="auto">
          <a:xfrm>
            <a:off x="214313" y="1990725"/>
            <a:ext cx="8643937" cy="1938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a:t>
            </a:r>
            <a:r>
              <a:rPr lang="en-US" sz="2400" i="1">
                <a:solidFill>
                  <a:srgbClr val="FF0000"/>
                </a:solidFill>
                <a:latin typeface="Times New Roman" pitchFamily="18" charset="0"/>
                <a:cs typeface="Times New Roman" pitchFamily="18" charset="0"/>
              </a:rPr>
              <a:t>( Trả lời theo ý hiểu của từng hs)</a:t>
            </a:r>
          </a:p>
          <a:p>
            <a:pPr algn="just" eaLnBrk="1" hangingPunct="1">
              <a:buFontTx/>
              <a:buChar char="-"/>
            </a:pPr>
            <a:r>
              <a:rPr lang="en-US" sz="2400">
                <a:latin typeface="Times New Roman" pitchFamily="18" charset="0"/>
                <a:cs typeface="Times New Roman" pitchFamily="18" charset="0"/>
              </a:rPr>
              <a:t> Không. Khi đảo thứ tự của bước 3 và bước 4 trong hướng dẫn thì em sẽ không thể gấp được hình vì kết quả của bước trước đều ảnh hưởng đến bước sau.</a:t>
            </a:r>
          </a:p>
          <a:p>
            <a:pPr algn="just" eaLnBrk="1" hangingPunct="1">
              <a:buFontTx/>
              <a:buChar char="-"/>
            </a:pPr>
            <a:r>
              <a:rPr lang="en-US" sz="240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5" name="Oval 4"/>
          <p:cNvSpPr/>
          <p:nvPr/>
        </p:nvSpPr>
        <p:spPr>
          <a:xfrm>
            <a:off x="2786063" y="1357313"/>
            <a:ext cx="6357937" cy="642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latin typeface="Times New Roman" pitchFamily="18" charset="0"/>
                <a:cs typeface="Times New Roman" pitchFamily="18" charset="0"/>
              </a:rPr>
              <a:t>Theo em thuật toán là gì? </a:t>
            </a:r>
          </a:p>
        </p:txBody>
      </p:sp>
      <p:sp>
        <p:nvSpPr>
          <p:cNvPr id="6" name="TextBox 6"/>
          <p:cNvSpPr txBox="1">
            <a:spLocks noChangeArrowheads="1"/>
          </p:cNvSpPr>
          <p:nvPr/>
        </p:nvSpPr>
        <p:spPr bwMode="auto">
          <a:xfrm>
            <a:off x="142875" y="128587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nodeType="afterGroup">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0" y="463550"/>
            <a:ext cx="8572500" cy="3416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600"/>
              </a:spcBef>
              <a:spcAft>
                <a:spcPts val="600"/>
              </a:spcAft>
            </a:pPr>
            <a:r>
              <a:rPr lang="en-US" sz="2800">
                <a:latin typeface="Times New Roman" pitchFamily="18" charset="0"/>
                <a:cs typeface="Times New Roman" pitchFamily="18" charset="0"/>
              </a:rPr>
              <a:t>	</a:t>
            </a:r>
            <a:r>
              <a:rPr lang="en-US" sz="2800" b="1" u="sng">
                <a:latin typeface="Times New Roman" pitchFamily="18" charset="0"/>
                <a:cs typeface="Times New Roman" pitchFamily="18" charset="0"/>
              </a:rPr>
              <a:t>Hoạt động cặp đôi</a:t>
            </a:r>
            <a:r>
              <a:rPr lang="en-US" sz="2800" b="1">
                <a:latin typeface="Times New Roman" pitchFamily="18" charset="0"/>
                <a:cs typeface="Times New Roman" pitchFamily="18" charset="0"/>
              </a:rPr>
              <a:t> ( thời gian 2 phút)</a:t>
            </a:r>
          </a:p>
          <a:p>
            <a:pPr algn="just">
              <a:spcBef>
                <a:spcPts val="600"/>
              </a:spcBef>
              <a:spcAft>
                <a:spcPts val="600"/>
              </a:spcAft>
            </a:pPr>
            <a:r>
              <a:rPr lang="en-US" sz="2800">
                <a:latin typeface="Times New Roman" pitchFamily="18" charset="0"/>
                <a:cs typeface="Times New Roman" pitchFamily="18" charset="0"/>
              </a:rPr>
              <a:t>Câu 1: Trong thuật toán gấp hình trò chơi Đông – Tây – Nam – Bắc theo em tờ giấy hình vuông được gọi là dữ liệu gì? Hình gấp trò chơi Đông – Tây – Nam – Bắc được gọi là dữ liệu gì? </a:t>
            </a:r>
          </a:p>
          <a:p>
            <a:pPr algn="just">
              <a:spcBef>
                <a:spcPts val="600"/>
              </a:spcBef>
              <a:spcAft>
                <a:spcPts val="600"/>
              </a:spcAft>
            </a:pPr>
            <a:r>
              <a:rPr lang="en-US" sz="2800">
                <a:latin typeface="Times New Roman" pitchFamily="18" charset="0"/>
                <a:cs typeface="Times New Roman" pitchFamily="18" charset="0"/>
              </a:rPr>
              <a:t>Câu 2: Từ đó em hãy cho biết các thành phần cơ bản của  thuật toán?</a:t>
            </a:r>
          </a:p>
        </p:txBody>
      </p:sp>
      <p:sp>
        <p:nvSpPr>
          <p:cNvPr id="13" name="TextBox 12"/>
          <p:cNvSpPr txBox="1">
            <a:spLocks noChangeArrowheads="1"/>
          </p:cNvSpPr>
          <p:nvPr/>
        </p:nvSpPr>
        <p:spPr bwMode="auto">
          <a:xfrm>
            <a:off x="0" y="1103313"/>
            <a:ext cx="8786813" cy="3540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Câu 1: Trong thuật toán trò chơi Đông – Tây – Nam – Bắc </a:t>
            </a:r>
          </a:p>
          <a:p>
            <a:pPr algn="just" eaLnBrk="1" hangingPunct="1">
              <a:buFontTx/>
              <a:buChar char="-"/>
            </a:pPr>
            <a:r>
              <a:rPr lang="en-US" sz="2800">
                <a:latin typeface="Times New Roman" pitchFamily="18" charset="0"/>
                <a:cs typeface="Times New Roman" pitchFamily="18" charset="0"/>
              </a:rPr>
              <a:t>Tờ giấy hình vuông được gọi là dữ liệu đầu vào ( Input)</a:t>
            </a:r>
          </a:p>
          <a:p>
            <a:pPr algn="just" eaLnBrk="1" hangingPunct="1">
              <a:buFontTx/>
              <a:buChar char="-"/>
            </a:pPr>
            <a:r>
              <a:rPr lang="en-US" sz="2800">
                <a:latin typeface="Times New Roman" pitchFamily="18" charset="0"/>
                <a:cs typeface="Times New Roman" pitchFamily="18" charset="0"/>
              </a:rPr>
              <a:t> Hình gấp trò chơi Đông – Tây – Nam – Bắc được gọi là dữ liệu đầu ra ( Output).</a:t>
            </a:r>
          </a:p>
          <a:p>
            <a:pPr algn="just" eaLnBrk="1" hangingPunct="1"/>
            <a:r>
              <a:rPr lang="en-US" sz="2800">
                <a:latin typeface="Times New Roman" pitchFamily="18" charset="0"/>
                <a:cs typeface="Times New Roman" pitchFamily="18" charset="0"/>
              </a:rPr>
              <a:t>Câu 2: Các thành phần cơ bản của 1 thuật toán là:</a:t>
            </a:r>
          </a:p>
          <a:p>
            <a:pPr algn="just" eaLnBrk="1" hangingPunct="1"/>
            <a:r>
              <a:rPr lang="en-US" sz="2800">
                <a:latin typeface="Times New Roman" pitchFamily="18" charset="0"/>
                <a:cs typeface="Times New Roman" pitchFamily="18" charset="0"/>
              </a:rPr>
              <a:t>- Các thuật toán gồm 2 thành phần chính: Các thông tin đầu vào(Input) và các thông tin đầu ra (Output)</a:t>
            </a:r>
          </a:p>
          <a:p>
            <a:pPr algn="just" eaLnBrk="1" hangingPunct="1"/>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nodeType="afterGroup">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2807</TotalTime>
  <Words>2485</Words>
  <Application>Microsoft Office PowerPoint</Application>
  <PresentationFormat>On-screen Show (4:3)</PresentationFormat>
  <Paragraphs>225</Paragraphs>
  <Slides>30</Slides>
  <Notes>1</Notes>
  <HiddenSlides>0</HiddenSlides>
  <MMClips>2</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7" baseType="lpstr">
      <vt:lpstr>Arial</vt:lpstr>
      <vt:lpstr>Calibri</vt:lpstr>
      <vt:lpstr>Tahoma</vt:lpstr>
      <vt:lpstr>Times New Roman</vt:lpstr>
      <vt:lpstr>Wingdings</vt:lpstr>
      <vt:lpstr>Office Theme</vt:lpstr>
      <vt:lpstr>Clip</vt:lpstr>
      <vt:lpstr>PowerPoint Presentation</vt:lpstr>
      <vt:lpstr>PowerPoint Presentation</vt:lpstr>
      <vt:lpstr>TRÒ CHƠI  ĐÔNG – TÂY – NAM – BẮC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NGUYEN DUY KY</cp:lastModifiedBy>
  <cp:revision>100</cp:revision>
  <dcterms:created xsi:type="dcterms:W3CDTF">2021-07-15T14:58:57Z</dcterms:created>
  <dcterms:modified xsi:type="dcterms:W3CDTF">2023-07-22T13:51:27Z</dcterms:modified>
</cp:coreProperties>
</file>